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6" r:id="rId5"/>
    <p:sldId id="267" r:id="rId6"/>
    <p:sldId id="268" r:id="rId7"/>
    <p:sldId id="269" r:id="rId8"/>
    <p:sldId id="258" r:id="rId9"/>
    <p:sldId id="271" r:id="rId10"/>
    <p:sldId id="270" r:id="rId11"/>
    <p:sldId id="259" r:id="rId12"/>
    <p:sldId id="260" r:id="rId13"/>
    <p:sldId id="261" r:id="rId14"/>
    <p:sldId id="262" r:id="rId15"/>
    <p:sldId id="263"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12/20/11</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12/20/11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12/20/11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12/20/11</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ata.gov.au/" TargetMode="External"/><Relationship Id="rId4" Type="http://schemas.openxmlformats.org/officeDocument/2006/relationships/hyperlink" Target="http://data.govt.nz/" TargetMode="External"/><Relationship Id="rId5" Type="http://schemas.openxmlformats.org/officeDocument/2006/relationships/hyperlink" Target="http://dati.piemonte.it/" TargetMode="External"/><Relationship Id="rId6" Type="http://schemas.openxmlformats.org/officeDocument/2006/relationships/hyperlink" Target="http://creativecommons.org/weblog/entry/26100" TargetMode="External"/><Relationship Id="rId7" Type="http://schemas.openxmlformats.org/officeDocument/2006/relationships/hyperlink" Target="http://www.europeana.eu/" TargetMode="External"/><Relationship Id="rId8" Type="http://schemas.openxmlformats.org/officeDocument/2006/relationships/hyperlink" Target="http://www.col.org/" TargetMode="External"/><Relationship Id="rId9" Type="http://schemas.openxmlformats.org/officeDocument/2006/relationships/hyperlink" Target="http://labs.creativecommons.org/2011/ccrel-guide/examples/dataset_cc0.html" TargetMode="External"/><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and Why to Use CC Legal Tools for PSI</a:t>
            </a:r>
            <a:endParaRPr lang="en-US" dirty="0"/>
          </a:p>
        </p:txBody>
      </p:sp>
      <p:sp>
        <p:nvSpPr>
          <p:cNvPr id="3" name="Subtitle 2"/>
          <p:cNvSpPr>
            <a:spLocks noGrp="1"/>
          </p:cNvSpPr>
          <p:nvPr>
            <p:ph type="subTitle" idx="1"/>
          </p:nvPr>
        </p:nvSpPr>
        <p:spPr/>
        <p:txBody>
          <a:bodyPr/>
          <a:lstStyle/>
          <a:p>
            <a:r>
              <a:rPr lang="en-US" dirty="0" smtClean="0"/>
              <a:t>Timothy Vollmer &amp; Sarah </a:t>
            </a:r>
            <a:r>
              <a:rPr lang="en-US" dirty="0" err="1" smtClean="0"/>
              <a:t>Hinchliff</a:t>
            </a:r>
            <a:r>
              <a:rPr lang="en-US" dirty="0" smtClean="0"/>
              <a:t> Pearson</a:t>
            </a:r>
          </a:p>
          <a:p>
            <a:r>
              <a:rPr lang="en-US" dirty="0" smtClean="0"/>
              <a:t>December 20, 2011</a:t>
            </a:r>
            <a:endParaRPr lang="en-US" dirty="0"/>
          </a:p>
        </p:txBody>
      </p:sp>
      <p:pic>
        <p:nvPicPr>
          <p:cNvPr id="4" name="Picture 3" descr="cc.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965" y="4968522"/>
            <a:ext cx="2400300" cy="584200"/>
          </a:xfrm>
          <a:prstGeom prst="rect">
            <a:avLst/>
          </a:prstGeom>
        </p:spPr>
      </p:pic>
    </p:spTree>
    <p:extLst>
      <p:ext uri="{BB962C8B-B14F-4D97-AF65-F5344CB8AC3E}">
        <p14:creationId xmlns:p14="http://schemas.microsoft.com/office/powerpoint/2010/main" val="1413468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12-20 at 10.55.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35" y="1009645"/>
            <a:ext cx="7387574" cy="4838508"/>
          </a:xfrm>
          <a:prstGeom prst="rect">
            <a:avLst/>
          </a:prstGeom>
        </p:spPr>
      </p:pic>
    </p:spTree>
    <p:extLst>
      <p:ext uri="{BB962C8B-B14F-4D97-AF65-F5344CB8AC3E}">
        <p14:creationId xmlns:p14="http://schemas.microsoft.com/office/powerpoint/2010/main" val="2337816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open licensing?</a:t>
            </a:r>
            <a:endParaRPr lang="en-US" dirty="0"/>
          </a:p>
        </p:txBody>
      </p:sp>
      <p:sp>
        <p:nvSpPr>
          <p:cNvPr id="3" name="Content Placeholder 2"/>
          <p:cNvSpPr>
            <a:spLocks noGrp="1"/>
          </p:cNvSpPr>
          <p:nvPr>
            <p:ph idx="1"/>
          </p:nvPr>
        </p:nvSpPr>
        <p:spPr/>
        <p:txBody>
          <a:bodyPr>
            <a:normAutofit/>
          </a:bodyPr>
          <a:lstStyle/>
          <a:p>
            <a:r>
              <a:rPr lang="en-US" sz="3200" dirty="0"/>
              <a:t> </a:t>
            </a:r>
            <a:r>
              <a:rPr lang="en-US" sz="3200" dirty="0" smtClean="0"/>
              <a:t>legal certainty</a:t>
            </a:r>
          </a:p>
          <a:p>
            <a:r>
              <a:rPr lang="en-US" sz="3200" dirty="0"/>
              <a:t> </a:t>
            </a:r>
            <a:r>
              <a:rPr lang="en-US" sz="3200" dirty="0" smtClean="0"/>
              <a:t>interoperability </a:t>
            </a:r>
          </a:p>
          <a:p>
            <a:r>
              <a:rPr lang="en-US" sz="3200" dirty="0"/>
              <a:t> </a:t>
            </a:r>
            <a:r>
              <a:rPr lang="en-US" sz="3200" dirty="0" smtClean="0"/>
              <a:t>notice </a:t>
            </a:r>
          </a:p>
          <a:p>
            <a:r>
              <a:rPr lang="en-US" sz="3200" dirty="0"/>
              <a:t> </a:t>
            </a:r>
            <a:r>
              <a:rPr lang="en-US" sz="3200" dirty="0" smtClean="0"/>
              <a:t>metadata</a:t>
            </a:r>
            <a:endParaRPr lang="en-US" sz="3200" dirty="0"/>
          </a:p>
        </p:txBody>
      </p:sp>
    </p:spTree>
    <p:extLst>
      <p:ext uri="{BB962C8B-B14F-4D97-AF65-F5344CB8AC3E}">
        <p14:creationId xmlns:p14="http://schemas.microsoft.com/office/powerpoint/2010/main" val="52666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Creative Commons?</a:t>
            </a:r>
            <a:endParaRPr lang="en-US" dirty="0"/>
          </a:p>
        </p:txBody>
      </p:sp>
      <p:sp>
        <p:nvSpPr>
          <p:cNvPr id="3" name="Content Placeholder 2"/>
          <p:cNvSpPr>
            <a:spLocks noGrp="1"/>
          </p:cNvSpPr>
          <p:nvPr>
            <p:ph idx="1"/>
          </p:nvPr>
        </p:nvSpPr>
        <p:spPr>
          <a:xfrm>
            <a:off x="1463040" y="2119257"/>
            <a:ext cx="6741079" cy="3603812"/>
          </a:xfrm>
        </p:spPr>
        <p:txBody>
          <a:bodyPr>
            <a:normAutofit/>
          </a:bodyPr>
          <a:lstStyle/>
          <a:p>
            <a:r>
              <a:rPr lang="en-US" sz="3200" dirty="0"/>
              <a:t> </a:t>
            </a:r>
            <a:r>
              <a:rPr lang="en-US" sz="3200" dirty="0" smtClean="0"/>
              <a:t>ensures credit</a:t>
            </a:r>
          </a:p>
          <a:p>
            <a:r>
              <a:rPr lang="en-US" sz="3200" dirty="0"/>
              <a:t> </a:t>
            </a:r>
            <a:r>
              <a:rPr lang="en-US" sz="3200" dirty="0" smtClean="0"/>
              <a:t>no endorsement</a:t>
            </a:r>
          </a:p>
          <a:p>
            <a:r>
              <a:rPr lang="en-US" sz="3200" dirty="0"/>
              <a:t> </a:t>
            </a:r>
            <a:r>
              <a:rPr lang="en-US" sz="3200" dirty="0" smtClean="0"/>
              <a:t>no misrepresentation</a:t>
            </a:r>
          </a:p>
          <a:p>
            <a:r>
              <a:rPr lang="en-US" sz="3200" dirty="0" smtClean="0"/>
              <a:t> insignias &amp; brands unaffected</a:t>
            </a:r>
            <a:endParaRPr lang="en-US" sz="3200" dirty="0"/>
          </a:p>
        </p:txBody>
      </p:sp>
    </p:spTree>
    <p:extLst>
      <p:ext uri="{BB962C8B-B14F-4D97-AF65-F5344CB8AC3E}">
        <p14:creationId xmlns:p14="http://schemas.microsoft.com/office/powerpoint/2010/main" val="55399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5460" y="3198814"/>
            <a:ext cx="7810891" cy="2836500"/>
          </a:xfrm>
        </p:spPr>
        <p:txBody>
          <a:bodyPr>
            <a:normAutofit/>
          </a:bodyPr>
          <a:lstStyle/>
          <a:p>
            <a:r>
              <a:rPr lang="en-US" dirty="0" smtClean="0"/>
              <a:t>“CC Zero”</a:t>
            </a:r>
            <a:r>
              <a:rPr lang="en-US" dirty="0"/>
              <a:t/>
            </a:r>
            <a:br>
              <a:rPr lang="en-US" dirty="0"/>
            </a:br>
            <a:r>
              <a:rPr lang="en-US" sz="2000" dirty="0"/>
              <a:t>http://</a:t>
            </a:r>
            <a:r>
              <a:rPr lang="en-US" sz="2000" dirty="0" err="1"/>
              <a:t>creativecommons.org</a:t>
            </a:r>
            <a:r>
              <a:rPr lang="en-US" sz="2000" dirty="0"/>
              <a:t>/</a:t>
            </a:r>
            <a:r>
              <a:rPr lang="en-US" sz="2000" dirty="0" err="1"/>
              <a:t>publicdomain</a:t>
            </a:r>
            <a:r>
              <a:rPr lang="en-US" sz="2000" dirty="0"/>
              <a:t>/zero/1.0/</a:t>
            </a:r>
            <a:br>
              <a:rPr lang="en-US" sz="2000" dirty="0"/>
            </a:br>
            <a:r>
              <a:rPr lang="en-US" sz="2000" dirty="0" smtClean="0"/>
              <a:t>http</a:t>
            </a:r>
            <a:r>
              <a:rPr lang="en-US" sz="2000" dirty="0"/>
              <a:t>://</a:t>
            </a:r>
            <a:r>
              <a:rPr lang="en-US" sz="2000" dirty="0" err="1"/>
              <a:t>wiki.creativecommons.org</a:t>
            </a:r>
            <a:r>
              <a:rPr lang="en-US" sz="2000" dirty="0"/>
              <a:t>/CC0_use_for_data</a:t>
            </a:r>
          </a:p>
        </p:txBody>
      </p:sp>
      <p:pic>
        <p:nvPicPr>
          <p:cNvPr id="2" name="Picture 1" descr="Screen Shot 2011-12-20 at 12.16.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204" y="1361360"/>
            <a:ext cx="6604000" cy="2032000"/>
          </a:xfrm>
          <a:prstGeom prst="rect">
            <a:avLst/>
          </a:prstGeom>
          <a:ln>
            <a:solidFill>
              <a:schemeClr val="bg2">
                <a:lumMod val="25000"/>
              </a:schemeClr>
            </a:solidFill>
          </a:ln>
        </p:spPr>
      </p:pic>
    </p:spTree>
    <p:extLst>
      <p:ext uri="{BB962C8B-B14F-4D97-AF65-F5344CB8AC3E}">
        <p14:creationId xmlns:p14="http://schemas.microsoft.com/office/powerpoint/2010/main" val="4066645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a:t>
            </a:r>
            <a:endParaRPr lang="en-US" dirty="0"/>
          </a:p>
        </p:txBody>
      </p:sp>
      <p:sp>
        <p:nvSpPr>
          <p:cNvPr id="3" name="Content Placeholder 2"/>
          <p:cNvSpPr>
            <a:spLocks noGrp="1"/>
          </p:cNvSpPr>
          <p:nvPr>
            <p:ph idx="1"/>
          </p:nvPr>
        </p:nvSpPr>
        <p:spPr>
          <a:xfrm>
            <a:off x="1463040" y="2119257"/>
            <a:ext cx="7175513" cy="3603812"/>
          </a:xfrm>
        </p:spPr>
        <p:txBody>
          <a:bodyPr>
            <a:normAutofit/>
          </a:bodyPr>
          <a:lstStyle/>
          <a:p>
            <a:r>
              <a:rPr lang="en-US" sz="3200" dirty="0" smtClean="0"/>
              <a:t> Open Data Commons</a:t>
            </a:r>
          </a:p>
          <a:p>
            <a:r>
              <a:rPr lang="en-US" sz="3200" dirty="0"/>
              <a:t> </a:t>
            </a:r>
            <a:r>
              <a:rPr lang="en-US" sz="3200" dirty="0" smtClean="0"/>
              <a:t>UK Open Government License </a:t>
            </a:r>
          </a:p>
          <a:p>
            <a:r>
              <a:rPr lang="en-US" sz="3200" dirty="0"/>
              <a:t> c</a:t>
            </a:r>
            <a:r>
              <a:rPr lang="en-US" sz="3200" dirty="0" smtClean="0"/>
              <a:t>ustom licenses </a:t>
            </a:r>
            <a:endParaRPr lang="en-US" sz="3200" dirty="0"/>
          </a:p>
        </p:txBody>
      </p:sp>
    </p:spTree>
    <p:extLst>
      <p:ext uri="{BB962C8B-B14F-4D97-AF65-F5344CB8AC3E}">
        <p14:creationId xmlns:p14="http://schemas.microsoft.com/office/powerpoint/2010/main" val="288514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 version 4.0</a:t>
            </a:r>
            <a:endParaRPr lang="en-US" dirty="0"/>
          </a:p>
        </p:txBody>
      </p:sp>
      <p:sp>
        <p:nvSpPr>
          <p:cNvPr id="3" name="Content Placeholder 2"/>
          <p:cNvSpPr>
            <a:spLocks noGrp="1"/>
          </p:cNvSpPr>
          <p:nvPr>
            <p:ph idx="1"/>
          </p:nvPr>
        </p:nvSpPr>
        <p:spPr/>
        <p:txBody>
          <a:bodyPr>
            <a:normAutofit/>
          </a:bodyPr>
          <a:lstStyle/>
          <a:p>
            <a:r>
              <a:rPr lang="en-US" sz="3200" dirty="0" smtClean="0"/>
              <a:t> database rights</a:t>
            </a:r>
          </a:p>
          <a:p>
            <a:r>
              <a:rPr lang="en-US" sz="3200" dirty="0"/>
              <a:t> </a:t>
            </a:r>
            <a:r>
              <a:rPr lang="en-US" sz="3200" dirty="0" smtClean="0"/>
              <a:t>internationalization</a:t>
            </a:r>
          </a:p>
          <a:p>
            <a:r>
              <a:rPr lang="en-US" sz="3200" dirty="0"/>
              <a:t> </a:t>
            </a:r>
            <a:r>
              <a:rPr lang="en-US" sz="3200" dirty="0" smtClean="0"/>
              <a:t>interoperability </a:t>
            </a:r>
          </a:p>
          <a:p>
            <a:r>
              <a:rPr lang="en-US" sz="3200" dirty="0" smtClean="0"/>
              <a:t> simplifying attribution</a:t>
            </a:r>
            <a:endParaRPr lang="en-US" sz="3200" dirty="0"/>
          </a:p>
        </p:txBody>
      </p:sp>
    </p:spTree>
    <p:extLst>
      <p:ext uri="{BB962C8B-B14F-4D97-AF65-F5344CB8AC3E}">
        <p14:creationId xmlns:p14="http://schemas.microsoft.com/office/powerpoint/2010/main" val="2566466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613877" cy="1202485"/>
          </a:xfrm>
        </p:spPr>
        <p:txBody>
          <a:bodyPr>
            <a:noAutofit/>
          </a:bodyPr>
          <a:lstStyle/>
          <a:p>
            <a:pPr algn="l"/>
            <a:r>
              <a:rPr lang="en-US" sz="1600" dirty="0" smtClean="0"/>
              <a:t>Tim Vollmer &amp; Sarah </a:t>
            </a:r>
            <a:r>
              <a:rPr lang="en-US" sz="1600" dirty="0" err="1" smtClean="0"/>
              <a:t>Hinchliff</a:t>
            </a:r>
            <a:r>
              <a:rPr lang="en-US" sz="1600" dirty="0" smtClean="0"/>
              <a:t> Pearson </a:t>
            </a:r>
            <a:br>
              <a:rPr lang="en-US" sz="1600" dirty="0" smtClean="0"/>
            </a:br>
            <a:r>
              <a:rPr lang="en-US" sz="1600" dirty="0" smtClean="0"/>
              <a:t>12.20.11</a:t>
            </a:r>
            <a:br>
              <a:rPr lang="en-US" sz="1600" dirty="0" smtClean="0"/>
            </a:br>
            <a:r>
              <a:rPr lang="en-US" sz="1600" dirty="0" smtClean="0"/>
              <a:t>slideshow licensed CC BY 3.0, except slides 3, 4, 5, 9, 10, and 13 used pursuant to the fair use doctrine and not subject to the license</a:t>
            </a:r>
            <a:endParaRPr lang="en-US" sz="1600" dirty="0"/>
          </a:p>
        </p:txBody>
      </p:sp>
      <p:pic>
        <p:nvPicPr>
          <p:cNvPr id="4" name="Content Placeholder 3" descr="88x31.png"/>
          <p:cNvPicPr>
            <a:picLocks noGrp="1" noChangeAspect="1"/>
          </p:cNvPicPr>
          <p:nvPr>
            <p:ph idx="1"/>
          </p:nvPr>
        </p:nvPicPr>
        <p:blipFill>
          <a:blip r:embed="rId2">
            <a:extLst>
              <a:ext uri="{28A0092B-C50C-407E-A947-70E740481C1C}">
                <a14:useLocalDpi xmlns:a14="http://schemas.microsoft.com/office/drawing/2010/main" val="0"/>
              </a:ext>
            </a:extLst>
          </a:blip>
          <a:srcRect t="-32533" b="-32533"/>
          <a:stretch>
            <a:fillRect/>
          </a:stretch>
        </p:blipFill>
        <p:spPr>
          <a:xfrm>
            <a:off x="5056111" y="710840"/>
            <a:ext cx="1493818" cy="868627"/>
          </a:xfrm>
        </p:spPr>
      </p:pic>
      <p:sp>
        <p:nvSpPr>
          <p:cNvPr id="5" name="TextBox 4"/>
          <p:cNvSpPr txBox="1"/>
          <p:nvPr/>
        </p:nvSpPr>
        <p:spPr>
          <a:xfrm>
            <a:off x="891823" y="2134367"/>
            <a:ext cx="7947377" cy="3293209"/>
          </a:xfrm>
          <a:prstGeom prst="rect">
            <a:avLst/>
          </a:prstGeom>
          <a:noFill/>
        </p:spPr>
        <p:txBody>
          <a:bodyPr wrap="square" rtlCol="0">
            <a:spAutoFit/>
          </a:bodyPr>
          <a:lstStyle/>
          <a:p>
            <a:r>
              <a:rPr lang="en-US" sz="1600" u="sng" dirty="0" smtClean="0">
                <a:latin typeface="+mj-lt"/>
              </a:rPr>
              <a:t>Resources</a:t>
            </a:r>
            <a:r>
              <a:rPr lang="en-US" sz="1600" dirty="0" smtClean="0">
                <a:latin typeface="+mj-lt"/>
              </a:rPr>
              <a:t>: </a:t>
            </a:r>
          </a:p>
          <a:p>
            <a:pPr marL="285750" indent="-285750">
              <a:buFont typeface="Arial"/>
              <a:buChar char="•"/>
            </a:pPr>
            <a:r>
              <a:rPr lang="en-US" sz="1600" dirty="0" smtClean="0">
                <a:latin typeface="+mj-lt"/>
              </a:rPr>
              <a:t>Slide </a:t>
            </a:r>
            <a:r>
              <a:rPr lang="en-US" sz="1600" dirty="0">
                <a:latin typeface="+mj-lt"/>
              </a:rPr>
              <a:t>3 </a:t>
            </a:r>
            <a:r>
              <a:rPr lang="en-US" sz="1600" dirty="0" smtClean="0">
                <a:latin typeface="+mj-lt"/>
              </a:rPr>
              <a:t>– </a:t>
            </a:r>
            <a:r>
              <a:rPr lang="en-US" sz="1600" dirty="0" err="1" smtClean="0">
                <a:latin typeface="+mj-lt"/>
              </a:rPr>
              <a:t>Data.gov.au</a:t>
            </a:r>
            <a:r>
              <a:rPr lang="en-US" sz="1600" dirty="0" smtClean="0">
                <a:latin typeface="+mj-lt"/>
              </a:rPr>
              <a:t> website, available at </a:t>
            </a:r>
            <a:r>
              <a:rPr lang="en-US" sz="1600" dirty="0" smtClean="0">
                <a:latin typeface="+mj-lt"/>
                <a:hlinkClick r:id="rId3"/>
              </a:rPr>
              <a:t>http</a:t>
            </a:r>
            <a:r>
              <a:rPr lang="en-US" sz="1600" dirty="0">
                <a:latin typeface="+mj-lt"/>
                <a:hlinkClick r:id="rId3"/>
              </a:rPr>
              <a:t>://data.gov.au</a:t>
            </a:r>
            <a:r>
              <a:rPr lang="en-US" sz="1600" dirty="0" smtClean="0">
                <a:latin typeface="+mj-lt"/>
                <a:hlinkClick r:id="rId3"/>
              </a:rPr>
              <a:t>/</a:t>
            </a:r>
            <a:endParaRPr lang="en-US" sz="1600" dirty="0">
              <a:latin typeface="+mj-lt"/>
            </a:endParaRPr>
          </a:p>
          <a:p>
            <a:pPr marL="285750" indent="-285750">
              <a:buFont typeface="Arial"/>
              <a:buChar char="•"/>
            </a:pPr>
            <a:r>
              <a:rPr lang="en-US" sz="1600" dirty="0" smtClean="0">
                <a:latin typeface="+mj-lt"/>
              </a:rPr>
              <a:t>Slide 4 – </a:t>
            </a:r>
            <a:r>
              <a:rPr lang="en-US" sz="1600" dirty="0" err="1" smtClean="0">
                <a:latin typeface="+mj-lt"/>
              </a:rPr>
              <a:t>Data.govt.nz</a:t>
            </a:r>
            <a:r>
              <a:rPr lang="en-US" sz="1600" dirty="0" smtClean="0">
                <a:latin typeface="+mj-lt"/>
              </a:rPr>
              <a:t> website, </a:t>
            </a:r>
            <a:r>
              <a:rPr lang="en-US" sz="1600" dirty="0">
                <a:latin typeface="+mj-lt"/>
              </a:rPr>
              <a:t>available at </a:t>
            </a:r>
            <a:r>
              <a:rPr lang="en-US" sz="1600" dirty="0">
                <a:latin typeface="+mj-lt"/>
                <a:hlinkClick r:id="rId4"/>
              </a:rPr>
              <a:t>http://data.govt.nz</a:t>
            </a:r>
            <a:r>
              <a:rPr lang="en-US" sz="1600" dirty="0" smtClean="0">
                <a:latin typeface="+mj-lt"/>
                <a:hlinkClick r:id="rId4"/>
              </a:rPr>
              <a:t>/</a:t>
            </a:r>
            <a:endParaRPr lang="en-US" sz="1600" dirty="0">
              <a:latin typeface="+mj-lt"/>
            </a:endParaRPr>
          </a:p>
          <a:p>
            <a:pPr marL="285750" indent="-285750">
              <a:buFont typeface="Arial"/>
              <a:buChar char="•"/>
            </a:pPr>
            <a:r>
              <a:rPr lang="en-US" sz="1600" dirty="0" smtClean="0">
                <a:latin typeface="+mj-lt"/>
              </a:rPr>
              <a:t>Slide 5 – </a:t>
            </a:r>
            <a:r>
              <a:rPr lang="en-US" sz="1600" dirty="0" err="1" smtClean="0">
                <a:latin typeface="+mj-lt"/>
              </a:rPr>
              <a:t>Dati.piemonte.it</a:t>
            </a:r>
            <a:r>
              <a:rPr lang="en-US" sz="1600" dirty="0" smtClean="0">
                <a:latin typeface="+mj-lt"/>
              </a:rPr>
              <a:t> website, </a:t>
            </a:r>
            <a:r>
              <a:rPr lang="en-US" sz="1600" dirty="0">
                <a:latin typeface="+mj-lt"/>
              </a:rPr>
              <a:t>available at </a:t>
            </a:r>
            <a:r>
              <a:rPr lang="en-US" sz="1600" dirty="0">
                <a:latin typeface="+mj-lt"/>
                <a:hlinkClick r:id="rId5"/>
              </a:rPr>
              <a:t>http://dati.piemonte.it</a:t>
            </a:r>
            <a:r>
              <a:rPr lang="en-US" sz="1600" dirty="0" smtClean="0">
                <a:latin typeface="+mj-lt"/>
                <a:hlinkClick r:id="rId5"/>
              </a:rPr>
              <a:t>/</a:t>
            </a:r>
            <a:endParaRPr lang="en-US" sz="1600" dirty="0">
              <a:latin typeface="+mj-lt"/>
            </a:endParaRPr>
          </a:p>
          <a:p>
            <a:pPr marL="285750" indent="-285750">
              <a:buFont typeface="Arial"/>
              <a:buChar char="•"/>
            </a:pPr>
            <a:r>
              <a:rPr lang="en-US" sz="1600" dirty="0" smtClean="0">
                <a:latin typeface="+mj-lt"/>
              </a:rPr>
              <a:t>Slide </a:t>
            </a:r>
            <a:r>
              <a:rPr lang="en-US" sz="1600" dirty="0">
                <a:latin typeface="+mj-lt"/>
              </a:rPr>
              <a:t>7 – </a:t>
            </a:r>
            <a:r>
              <a:rPr lang="en-US" sz="1600" dirty="0" smtClean="0">
                <a:latin typeface="+mj-lt"/>
              </a:rPr>
              <a:t>CC website, </a:t>
            </a:r>
            <a:r>
              <a:rPr lang="en-US" sz="1600" dirty="0">
                <a:latin typeface="+mj-lt"/>
              </a:rPr>
              <a:t>specific </a:t>
            </a:r>
            <a:r>
              <a:rPr lang="en-US" sz="1600" dirty="0" smtClean="0">
                <a:latin typeface="+mj-lt"/>
              </a:rPr>
              <a:t>post </a:t>
            </a:r>
            <a:r>
              <a:rPr lang="en-US" sz="1600" dirty="0" err="1" smtClean="0">
                <a:latin typeface="+mj-lt"/>
              </a:rPr>
              <a:t>at</a:t>
            </a:r>
            <a:r>
              <a:rPr lang="en-US" sz="1600" dirty="0" err="1" smtClean="0">
                <a:latin typeface="+mj-lt"/>
                <a:hlinkClick r:id="rId6"/>
              </a:rPr>
              <a:t>http</a:t>
            </a:r>
            <a:r>
              <a:rPr lang="en-US" sz="1600" dirty="0">
                <a:latin typeface="+mj-lt"/>
                <a:hlinkClick r:id="rId6"/>
              </a:rPr>
              <a:t>://creativecommons.org/weblog/entry/26100</a:t>
            </a:r>
            <a:r>
              <a:rPr lang="en-US" sz="1600" dirty="0">
                <a:latin typeface="+mj-lt"/>
              </a:rPr>
              <a:t> </a:t>
            </a:r>
            <a:endParaRPr lang="en-US" sz="1600" dirty="0" smtClean="0">
              <a:latin typeface="+mj-lt"/>
            </a:endParaRPr>
          </a:p>
          <a:p>
            <a:pPr marL="285750" indent="-285750">
              <a:buFont typeface="Arial"/>
              <a:buChar char="•"/>
            </a:pPr>
            <a:r>
              <a:rPr lang="en-US" sz="1600" dirty="0" smtClean="0">
                <a:latin typeface="+mj-lt"/>
              </a:rPr>
              <a:t>Slide 9 – </a:t>
            </a:r>
            <a:r>
              <a:rPr lang="en-US" sz="1600" dirty="0" err="1" smtClean="0">
                <a:latin typeface="+mj-lt"/>
              </a:rPr>
              <a:t>Europeana</a:t>
            </a:r>
            <a:r>
              <a:rPr lang="en-US" sz="1600" dirty="0" smtClean="0">
                <a:latin typeface="+mj-lt"/>
              </a:rPr>
              <a:t> website</a:t>
            </a:r>
            <a:r>
              <a:rPr lang="en-US" sz="1600" dirty="0">
                <a:latin typeface="+mj-lt"/>
              </a:rPr>
              <a:t>, available at </a:t>
            </a:r>
            <a:r>
              <a:rPr lang="en-US" sz="1600" dirty="0">
                <a:latin typeface="+mj-lt"/>
                <a:hlinkClick r:id="rId7"/>
              </a:rPr>
              <a:t>http://www.europeana.eu</a:t>
            </a:r>
            <a:r>
              <a:rPr lang="en-US" sz="1600" dirty="0" smtClean="0">
                <a:latin typeface="+mj-lt"/>
                <a:hlinkClick r:id="rId7"/>
              </a:rPr>
              <a:t>/</a:t>
            </a:r>
            <a:endParaRPr lang="en-US" sz="1600" dirty="0" smtClean="0">
              <a:latin typeface="+mj-lt"/>
            </a:endParaRPr>
          </a:p>
          <a:p>
            <a:pPr marL="285750" indent="-285750">
              <a:buFont typeface="Arial"/>
              <a:buChar char="•"/>
            </a:pPr>
            <a:r>
              <a:rPr lang="en-US" sz="1600" dirty="0" smtClean="0">
                <a:latin typeface="+mj-lt"/>
              </a:rPr>
              <a:t>Slide 10 – Commonwealth of Learning website</a:t>
            </a:r>
            <a:r>
              <a:rPr lang="en-US" sz="1600" dirty="0">
                <a:latin typeface="+mj-lt"/>
              </a:rPr>
              <a:t>, available at </a:t>
            </a:r>
            <a:r>
              <a:rPr lang="en-US" sz="1600" dirty="0" smtClean="0">
                <a:latin typeface="+mj-lt"/>
                <a:hlinkClick r:id="rId8"/>
              </a:rPr>
              <a:t>http</a:t>
            </a:r>
            <a:r>
              <a:rPr lang="en-US" sz="1600" dirty="0">
                <a:latin typeface="+mj-lt"/>
                <a:hlinkClick r:id="rId8"/>
              </a:rPr>
              <a:t>://www.col.org</a:t>
            </a:r>
            <a:r>
              <a:rPr lang="en-US" sz="1600" dirty="0" smtClean="0">
                <a:latin typeface="+mj-lt"/>
                <a:hlinkClick r:id="rId8"/>
              </a:rPr>
              <a:t>/</a:t>
            </a:r>
            <a:r>
              <a:rPr lang="en-US" sz="1600" dirty="0" smtClean="0">
                <a:latin typeface="+mj-lt"/>
              </a:rPr>
              <a:t> </a:t>
            </a:r>
          </a:p>
          <a:p>
            <a:pPr marL="285750" indent="-285750">
              <a:buFont typeface="Arial"/>
              <a:buChar char="•"/>
            </a:pPr>
            <a:r>
              <a:rPr lang="en-US" sz="1600" dirty="0" smtClean="0">
                <a:latin typeface="+mj-lt"/>
              </a:rPr>
              <a:t>Slide 13 – CC Labs website, </a:t>
            </a:r>
            <a:r>
              <a:rPr lang="en-US" sz="1600" dirty="0">
                <a:latin typeface="+mj-lt"/>
              </a:rPr>
              <a:t>specific post at </a:t>
            </a:r>
            <a:endParaRPr lang="en-US" sz="1600" dirty="0" smtClean="0">
              <a:latin typeface="+mj-lt"/>
            </a:endParaRPr>
          </a:p>
          <a:p>
            <a:r>
              <a:rPr lang="en-US" sz="1600" dirty="0" smtClean="0">
                <a:latin typeface="+mj-lt"/>
                <a:hlinkClick r:id="rId9"/>
              </a:rPr>
              <a:t>http</a:t>
            </a:r>
            <a:r>
              <a:rPr lang="en-US" sz="1600" dirty="0">
                <a:latin typeface="+mj-lt"/>
                <a:hlinkClick r:id="rId9"/>
              </a:rPr>
              <a:t>://labs.creativecommons.org/2011/ccrel-guide/examples/dataset_cc0.</a:t>
            </a:r>
            <a:r>
              <a:rPr lang="en-US" sz="1600" dirty="0" smtClean="0">
                <a:latin typeface="+mj-lt"/>
                <a:hlinkClick r:id="rId9"/>
              </a:rPr>
              <a:t>html</a:t>
            </a:r>
            <a:r>
              <a:rPr lang="en-US" sz="1600" dirty="0" smtClean="0">
                <a:latin typeface="+mj-lt"/>
              </a:rPr>
              <a:t>   </a:t>
            </a:r>
            <a:endParaRPr lang="en-US" sz="1600" dirty="0">
              <a:latin typeface="+mj-lt"/>
            </a:endParaRPr>
          </a:p>
          <a:p>
            <a:endParaRPr lang="en-US" sz="1600" dirty="0" smtClean="0">
              <a:latin typeface="+mj-lt"/>
            </a:endParaRPr>
          </a:p>
          <a:p>
            <a:endParaRPr lang="en-US" sz="1600" dirty="0">
              <a:latin typeface="+mj-lt"/>
            </a:endParaRPr>
          </a:p>
          <a:p>
            <a:endParaRPr lang="en-US" sz="1600" dirty="0">
              <a:latin typeface="+mj-lt"/>
            </a:endParaRPr>
          </a:p>
        </p:txBody>
      </p:sp>
    </p:spTree>
    <p:extLst>
      <p:ext uri="{BB962C8B-B14F-4D97-AF65-F5344CB8AC3E}">
        <p14:creationId xmlns:p14="http://schemas.microsoft.com/office/powerpoint/2010/main" val="49606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government adoption</a:t>
            </a:r>
            <a:endParaRPr lang="en-US" dirty="0"/>
          </a:p>
        </p:txBody>
      </p:sp>
      <p:sp>
        <p:nvSpPr>
          <p:cNvPr id="3" name="Content Placeholder 2"/>
          <p:cNvSpPr>
            <a:spLocks noGrp="1"/>
          </p:cNvSpPr>
          <p:nvPr>
            <p:ph idx="1"/>
          </p:nvPr>
        </p:nvSpPr>
        <p:spPr>
          <a:xfrm>
            <a:off x="1463040" y="2911221"/>
            <a:ext cx="6196405" cy="3603812"/>
          </a:xfrm>
        </p:spPr>
        <p:txBody>
          <a:bodyPr/>
          <a:lstStyle/>
          <a:p>
            <a:r>
              <a:rPr lang="en-US" dirty="0" smtClean="0"/>
              <a:t>1. Australia</a:t>
            </a:r>
          </a:p>
          <a:p>
            <a:r>
              <a:rPr lang="en-US" dirty="0" smtClean="0"/>
              <a:t>2. New Zealand</a:t>
            </a:r>
          </a:p>
          <a:p>
            <a:r>
              <a:rPr lang="en-US" dirty="0" smtClean="0"/>
              <a:t>3. Italy</a:t>
            </a:r>
          </a:p>
          <a:p>
            <a:r>
              <a:rPr lang="en-US" dirty="0" smtClean="0"/>
              <a:t>4. Netherlands</a:t>
            </a:r>
          </a:p>
          <a:p>
            <a:r>
              <a:rPr lang="en-US" dirty="0" smtClean="0"/>
              <a:t>5. United States </a:t>
            </a:r>
            <a:endParaRPr lang="en-US" dirty="0"/>
          </a:p>
        </p:txBody>
      </p:sp>
      <p:sp>
        <p:nvSpPr>
          <p:cNvPr id="4" name="Title 1"/>
          <p:cNvSpPr txBox="1">
            <a:spLocks/>
          </p:cNvSpPr>
          <p:nvPr/>
        </p:nvSpPr>
        <p:spPr>
          <a:xfrm>
            <a:off x="1247423" y="1418824"/>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500" dirty="0"/>
              <a:t>http://</a:t>
            </a:r>
            <a:r>
              <a:rPr lang="en-US" sz="2500" dirty="0" err="1"/>
              <a:t>wiki.creativecommons.org</a:t>
            </a:r>
            <a:r>
              <a:rPr lang="en-US" sz="2500" dirty="0"/>
              <a:t>/Government</a:t>
            </a:r>
          </a:p>
        </p:txBody>
      </p:sp>
    </p:spTree>
    <p:extLst>
      <p:ext uri="{BB962C8B-B14F-4D97-AF65-F5344CB8AC3E}">
        <p14:creationId xmlns:p14="http://schemas.microsoft.com/office/powerpoint/2010/main" val="243919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1-12-20 at 10.44.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80" y="903815"/>
            <a:ext cx="7496816" cy="5092177"/>
          </a:xfrm>
          <a:prstGeom prst="rect">
            <a:avLst/>
          </a:prstGeom>
        </p:spPr>
      </p:pic>
    </p:spTree>
    <p:extLst>
      <p:ext uri="{BB962C8B-B14F-4D97-AF65-F5344CB8AC3E}">
        <p14:creationId xmlns:p14="http://schemas.microsoft.com/office/powerpoint/2010/main" val="275528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12-20 at 10.46.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13" y="955628"/>
            <a:ext cx="7532661" cy="4832866"/>
          </a:xfrm>
          <a:prstGeom prst="rect">
            <a:avLst/>
          </a:prstGeom>
        </p:spPr>
      </p:pic>
    </p:spTree>
    <p:extLst>
      <p:ext uri="{BB962C8B-B14F-4D97-AF65-F5344CB8AC3E}">
        <p14:creationId xmlns:p14="http://schemas.microsoft.com/office/powerpoint/2010/main" val="180230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1-12-20 at 10.48.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57" y="955194"/>
            <a:ext cx="7496817" cy="5029212"/>
          </a:xfrm>
          <a:prstGeom prst="rect">
            <a:avLst/>
          </a:prstGeom>
        </p:spPr>
      </p:pic>
    </p:spTree>
    <p:extLst>
      <p:ext uri="{BB962C8B-B14F-4D97-AF65-F5344CB8AC3E}">
        <p14:creationId xmlns:p14="http://schemas.microsoft.com/office/powerpoint/2010/main" val="294079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1-12-20 at 10.49.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68" y="1040352"/>
            <a:ext cx="7396108" cy="4878116"/>
          </a:xfrm>
          <a:prstGeom prst="rect">
            <a:avLst/>
          </a:prstGeom>
        </p:spPr>
      </p:pic>
    </p:spTree>
    <p:extLst>
      <p:ext uri="{BB962C8B-B14F-4D97-AF65-F5344CB8AC3E}">
        <p14:creationId xmlns:p14="http://schemas.microsoft.com/office/powerpoint/2010/main" val="294079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12-20 at 12.01.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78" y="811881"/>
            <a:ext cx="6948783" cy="5342657"/>
          </a:xfrm>
          <a:prstGeom prst="rect">
            <a:avLst/>
          </a:prstGeom>
        </p:spPr>
      </p:pic>
    </p:spTree>
    <p:extLst>
      <p:ext uri="{BB962C8B-B14F-4D97-AF65-F5344CB8AC3E}">
        <p14:creationId xmlns:p14="http://schemas.microsoft.com/office/powerpoint/2010/main" val="412874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CC adopters</a:t>
            </a:r>
            <a:endParaRPr lang="en-US" dirty="0"/>
          </a:p>
        </p:txBody>
      </p:sp>
      <p:sp>
        <p:nvSpPr>
          <p:cNvPr id="3" name="Content Placeholder 2"/>
          <p:cNvSpPr>
            <a:spLocks noGrp="1"/>
          </p:cNvSpPr>
          <p:nvPr>
            <p:ph idx="1"/>
          </p:nvPr>
        </p:nvSpPr>
        <p:spPr/>
        <p:txBody>
          <a:bodyPr>
            <a:normAutofit/>
          </a:bodyPr>
          <a:lstStyle/>
          <a:p>
            <a:r>
              <a:rPr lang="en-US" sz="3200" dirty="0" smtClean="0"/>
              <a:t> GLAM Sector</a:t>
            </a:r>
          </a:p>
          <a:p>
            <a:pPr lvl="1"/>
            <a:r>
              <a:rPr lang="en-US" sz="3000" dirty="0" smtClean="0"/>
              <a:t> </a:t>
            </a:r>
            <a:r>
              <a:rPr lang="en-US" sz="3000" dirty="0" err="1" smtClean="0"/>
              <a:t>Europeana</a:t>
            </a:r>
            <a:endParaRPr lang="en-US" sz="3000" dirty="0" smtClean="0"/>
          </a:p>
          <a:p>
            <a:r>
              <a:rPr lang="en-US" sz="3200" dirty="0" smtClean="0"/>
              <a:t> Intergovernmental Orgs</a:t>
            </a:r>
            <a:endParaRPr lang="en-US" sz="3200" dirty="0"/>
          </a:p>
          <a:p>
            <a:pPr lvl="1"/>
            <a:r>
              <a:rPr lang="en-US" sz="3000" dirty="0" smtClean="0"/>
              <a:t> Commonwealth of Learning</a:t>
            </a:r>
          </a:p>
        </p:txBody>
      </p:sp>
    </p:spTree>
    <p:extLst>
      <p:ext uri="{BB962C8B-B14F-4D97-AF65-F5344CB8AC3E}">
        <p14:creationId xmlns:p14="http://schemas.microsoft.com/office/powerpoint/2010/main" val="82035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12-20 at 10.54.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78" y="958796"/>
            <a:ext cx="7479874" cy="4899008"/>
          </a:xfrm>
          <a:prstGeom prst="rect">
            <a:avLst/>
          </a:prstGeom>
        </p:spPr>
      </p:pic>
    </p:spTree>
    <p:extLst>
      <p:ext uri="{BB962C8B-B14F-4D97-AF65-F5344CB8AC3E}">
        <p14:creationId xmlns:p14="http://schemas.microsoft.com/office/powerpoint/2010/main" val="2337816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119</TotalTime>
  <Words>251</Words>
  <Application>Microsoft Macintosh PowerPoint</Application>
  <PresentationFormat>On-screen Show (4:3)</PresentationFormat>
  <Paragraphs>46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Pushpin</vt:lpstr>
      <vt:lpstr>How and Why to Use CC Legal Tools for PSI</vt:lpstr>
      <vt:lpstr>Wide government adoption</vt:lpstr>
      <vt:lpstr>PowerPoint Presentation</vt:lpstr>
      <vt:lpstr>PowerPoint Presentation</vt:lpstr>
      <vt:lpstr>PowerPoint Presentation</vt:lpstr>
      <vt:lpstr>PowerPoint Presentation</vt:lpstr>
      <vt:lpstr>PowerPoint Presentation</vt:lpstr>
      <vt:lpstr>Other related CC adopters</vt:lpstr>
      <vt:lpstr>PowerPoint Presentation</vt:lpstr>
      <vt:lpstr>PowerPoint Presentation</vt:lpstr>
      <vt:lpstr>Why open licensing?</vt:lpstr>
      <vt:lpstr>Why Creative Commons?</vt:lpstr>
      <vt:lpstr>“CC Zero” http://creativecommons.org/publicdomain/zero/1.0/ http://wiki.creativecommons.org/CC0_use_for_data</vt:lpstr>
      <vt:lpstr>Other options</vt:lpstr>
      <vt:lpstr>CC version 4.0</vt:lpstr>
      <vt:lpstr>Tim Vollmer &amp; Sarah Hinchliff Pearson  12.20.11 slideshow licensed CC BY 3.0, except slides 3, 4, 5, 9, 10, and 13 used pursuant to the fair use doctrine and not subject to the license</vt:lpstr>
    </vt:vector>
  </TitlesOfParts>
  <Company>Creative Commons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Commons and PSI</dc:title>
  <dc:creator>Sarah Pearson</dc:creator>
  <cp:lastModifiedBy>Jeanne Holm</cp:lastModifiedBy>
  <cp:revision>29</cp:revision>
  <dcterms:created xsi:type="dcterms:W3CDTF">2011-12-20T17:40:54Z</dcterms:created>
  <dcterms:modified xsi:type="dcterms:W3CDTF">2011-12-20T21:18:49Z</dcterms:modified>
</cp:coreProperties>
</file>