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63" r:id="rId2"/>
    <p:sldId id="464" r:id="rId3"/>
    <p:sldId id="487" r:id="rId4"/>
    <p:sldId id="488" r:id="rId5"/>
    <p:sldId id="490" r:id="rId6"/>
    <p:sldId id="495" r:id="rId7"/>
    <p:sldId id="496" r:id="rId8"/>
    <p:sldId id="497" r:id="rId9"/>
    <p:sldId id="498" r:id="rId10"/>
    <p:sldId id="499" r:id="rId11"/>
    <p:sldId id="500" r:id="rId12"/>
    <p:sldId id="501" r:id="rId13"/>
    <p:sldId id="502" r:id="rId14"/>
    <p:sldId id="503" r:id="rId15"/>
    <p:sldId id="504" r:id="rId16"/>
    <p:sldId id="505" r:id="rId17"/>
    <p:sldId id="506" r:id="rId18"/>
    <p:sldId id="507" r:id="rId19"/>
    <p:sldId id="508" r:id="rId20"/>
    <p:sldId id="509" r:id="rId21"/>
    <p:sldId id="510" r:id="rId22"/>
    <p:sldId id="511" r:id="rId23"/>
    <p:sldId id="518" r:id="rId24"/>
    <p:sldId id="519" r:id="rId25"/>
    <p:sldId id="516" r:id="rId26"/>
    <p:sldId id="491" r:id="rId27"/>
    <p:sldId id="492" r:id="rId28"/>
    <p:sldId id="493" r:id="rId29"/>
    <p:sldId id="514" r:id="rId30"/>
    <p:sldId id="517" r:id="rId31"/>
    <p:sldId id="489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  <a:srgbClr val="EAEAEA"/>
    <a:srgbClr val="F8F8F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8" autoAdjust="0"/>
    <p:restoredTop sz="85642" autoAdjust="0"/>
  </p:normalViewPr>
  <p:slideViewPr>
    <p:cSldViewPr>
      <p:cViewPr varScale="1">
        <p:scale>
          <a:sx n="71" d="100"/>
          <a:sy n="71" d="100"/>
        </p:scale>
        <p:origin x="-1272" y="-96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62"/>
    </p:cViewPr>
  </p:sorterViewPr>
  <p:notesViewPr>
    <p:cSldViewPr>
      <p:cViewPr varScale="1">
        <p:scale>
          <a:sx n="104" d="100"/>
          <a:sy n="104" d="100"/>
        </p:scale>
        <p:origin x="-255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2CE5F-154F-437F-B3AE-58975B05842E}" type="datetimeFigureOut">
              <a:rPr lang="fr-FR" smtClean="0"/>
              <a:pPr/>
              <a:t>14/05/2012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24C4B-3332-465E-9988-9CF3F21C369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29719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108E7-EA85-49B2-9F6C-F5E4E255AF72}" type="datetimeFigureOut">
              <a:rPr lang="fr-FR" smtClean="0"/>
              <a:pPr/>
              <a:t>14/05/2012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08ADA-6B9C-4DB3-9DA2-1CAD8E97565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809246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B79D6-8E94-4999-8D18-3F2E125F2DA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B79D6-8E94-4999-8D18-3F2E125F2DA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B79D6-8E94-4999-8D18-3F2E125F2DA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B79D6-8E94-4999-8D18-3F2E125F2DA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B79D6-8E94-4999-8D18-3F2E125F2DA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B79D6-8E94-4999-8D18-3F2E125F2DA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/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 lang="fr-FR" sz="4000" b="1" kern="1200" cap="all" dirty="0" smtClean="0">
                <a:solidFill>
                  <a:srgbClr val="7E0705"/>
                </a:solidFill>
                <a:latin typeface="Gill Sans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6400800" cy="1752600"/>
          </a:xfrm>
        </p:spPr>
        <p:txBody>
          <a:bodyPr>
            <a:normAutofit/>
          </a:bodyPr>
          <a:lstStyle>
            <a:lvl1pPr marL="0" indent="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lang="fr-FR" sz="3000" i="1" kern="1200" dirty="0">
                <a:solidFill>
                  <a:srgbClr val="666666"/>
                </a:solidFill>
                <a:latin typeface="Baskerville" charset="0"/>
                <a:ea typeface="ヒラギノ角ゴ ProN W3" charset="0"/>
                <a:cs typeface="ヒラギノ角ゴ ProN W3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139952" y="6381328"/>
            <a:ext cx="549424" cy="365125"/>
          </a:xfrm>
          <a:prstGeom prst="rect">
            <a:avLst/>
          </a:prstGeom>
        </p:spPr>
        <p:txBody>
          <a:bodyPr/>
          <a:lstStyle/>
          <a:p>
            <a:fld id="{6FC957A3-913A-4848-996F-CC3D93F89C95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971600" y="1268760"/>
            <a:ext cx="7200800" cy="0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" name="Espace réservé du texte 14"/>
          <p:cNvSpPr>
            <a:spLocks noGrp="1"/>
          </p:cNvSpPr>
          <p:nvPr>
            <p:ph type="body" sz="quarter" idx="13"/>
          </p:nvPr>
        </p:nvSpPr>
        <p:spPr>
          <a:xfrm>
            <a:off x="971600" y="765398"/>
            <a:ext cx="7200799" cy="287338"/>
          </a:xfr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fr-FR" sz="2400" kern="1200" dirty="0" smtClean="0">
                <a:solidFill>
                  <a:srgbClr val="4D4D4D"/>
                </a:solidFill>
                <a:latin typeface="Trajan Pro" pitchFamily="18" charset="0"/>
                <a:ea typeface="ヒラギノ角ゴ ProN W3" charset="0"/>
                <a:cs typeface="ヒラギノ角ゴ ProN W3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10" name="Image 9" descr="Image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6093296"/>
            <a:ext cx="926127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4A46-0864-4F80-936C-A5C13A117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4A46-0864-4F80-936C-A5C13A117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85800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55976" y="6381328"/>
            <a:ext cx="549424" cy="365125"/>
          </a:xfrm>
          <a:prstGeom prst="rect">
            <a:avLst/>
          </a:prstGeom>
        </p:spPr>
        <p:txBody>
          <a:bodyPr/>
          <a:lstStyle/>
          <a:p>
            <a:fld id="{6FC957A3-913A-4848-996F-CC3D93F89C9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Line 3"/>
          <p:cNvSpPr>
            <a:spLocks noChangeShapeType="1"/>
          </p:cNvSpPr>
          <p:nvPr userDrawn="1"/>
        </p:nvSpPr>
        <p:spPr bwMode="auto">
          <a:xfrm>
            <a:off x="1115616" y="620688"/>
            <a:ext cx="7200800" cy="0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" name="Espace réservé du texte 14"/>
          <p:cNvSpPr>
            <a:spLocks noGrp="1"/>
          </p:cNvSpPr>
          <p:nvPr>
            <p:ph type="body" sz="quarter" idx="13"/>
          </p:nvPr>
        </p:nvSpPr>
        <p:spPr>
          <a:xfrm>
            <a:off x="1115616" y="188640"/>
            <a:ext cx="7200799" cy="287338"/>
          </a:xfr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fr-FR" sz="2400" kern="1200" dirty="0" smtClean="0">
                <a:solidFill>
                  <a:srgbClr val="4D4D4D"/>
                </a:solidFill>
                <a:latin typeface="Trajan Pro" pitchFamily="18" charset="0"/>
                <a:ea typeface="ヒラギノ角ゴ ProN W3" charset="0"/>
                <a:cs typeface="ヒラギノ角ゴ ProN W3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11" name="Image 10" descr="Image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6093296"/>
            <a:ext cx="926127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3923928" y="6376243"/>
            <a:ext cx="549424" cy="365125"/>
          </a:xfrm>
          <a:prstGeom prst="rect">
            <a:avLst/>
          </a:prstGeom>
        </p:spPr>
        <p:txBody>
          <a:bodyPr/>
          <a:lstStyle/>
          <a:p>
            <a:fld id="{6FC957A3-913A-4848-996F-CC3D93F89C9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716016" y="404664"/>
            <a:ext cx="3981128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Line 3"/>
          <p:cNvSpPr>
            <a:spLocks noChangeShapeType="1"/>
          </p:cNvSpPr>
          <p:nvPr userDrawn="1"/>
        </p:nvSpPr>
        <p:spPr bwMode="auto">
          <a:xfrm>
            <a:off x="3851920" y="476672"/>
            <a:ext cx="0" cy="5688632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467544" y="2060848"/>
            <a:ext cx="3168352" cy="1752600"/>
          </a:xfrm>
        </p:spPr>
        <p:txBody>
          <a:bodyPr>
            <a:noAutofit/>
          </a:bodyPr>
          <a:lstStyle>
            <a:lvl1pPr marL="0" indent="0" algn="r" defTabSz="457200" rtl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fr-FR" sz="3000" kern="1200" dirty="0">
                <a:solidFill>
                  <a:srgbClr val="808080"/>
                </a:solidFill>
                <a:latin typeface="Gill Sans" charset="0"/>
                <a:ea typeface="ヒラギノ角ゴ ProN W3" charset="0"/>
                <a:cs typeface="ヒラギノ角ゴ ProN W3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4356100" y="2060575"/>
            <a:ext cx="4392613" cy="1728465"/>
          </a:xfrm>
        </p:spPr>
        <p:txBody>
          <a:bodyPr>
            <a:normAutofit/>
          </a:bodyPr>
          <a:lstStyle>
            <a:lvl2pPr>
              <a:defRPr lang="fr-FR" sz="3000" kern="1200" dirty="0">
                <a:solidFill>
                  <a:srgbClr val="404040"/>
                </a:solidFill>
                <a:latin typeface="Gill Sans" charset="0"/>
                <a:ea typeface="ヒラギノ角ゴ ProN W3" charset="0"/>
                <a:cs typeface="ヒラギノ角ゴ ProN W3" charset="0"/>
              </a:defRPr>
            </a:lvl2pPr>
          </a:lstStyle>
          <a:p>
            <a:pPr marL="0" lvl="1" indent="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2384054" y="763394"/>
            <a:ext cx="741165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400" i="1" dirty="0" err="1" smtClean="0">
                <a:solidFill>
                  <a:srgbClr val="666666"/>
                </a:solidFill>
                <a:latin typeface="Baskerville" charset="0"/>
                <a:ea typeface="ヒラギノ角ゴ ProN W3" charset="0"/>
                <a:cs typeface="ヒラギノ角ゴ ProN W3" charset="0"/>
              </a:rPr>
              <a:t>Texte</a:t>
            </a:r>
            <a:endParaRPr lang="en-CA" sz="2400" i="1" dirty="0">
              <a:solidFill>
                <a:srgbClr val="666666"/>
              </a:solidFill>
              <a:latin typeface="Baskerville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13" name="Image 12" descr="Image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6093296"/>
            <a:ext cx="926127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923928" y="6376243"/>
            <a:ext cx="549424" cy="365125"/>
          </a:xfrm>
          <a:prstGeom prst="rect">
            <a:avLst/>
          </a:prstGeom>
        </p:spPr>
        <p:txBody>
          <a:bodyPr/>
          <a:lstStyle/>
          <a:p>
            <a:fld id="{6FC957A3-913A-4848-996F-CC3D93F89C9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1470025"/>
          </a:xfrm>
        </p:spPr>
        <p:txBody>
          <a:bodyPr/>
          <a:lstStyle>
            <a:lvl1pPr mar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  <a:tab pos="6617604" algn="l"/>
                <a:tab pos="7126651" algn="l"/>
                <a:tab pos="7635697" algn="l"/>
                <a:tab pos="8144744" algn="l"/>
              </a:tabLst>
              <a:defRPr lang="fr-FR" sz="5100" kern="1200" dirty="0">
                <a:solidFill>
                  <a:srgbClr val="7C0500"/>
                </a:solidFill>
                <a:latin typeface="Gill Sans" charset="0"/>
                <a:ea typeface="ヒラギノ角ゴ ProN W3" charset="0"/>
                <a:cs typeface="ヒラギノ角ゴ ProN W3" charset="0"/>
              </a:defRPr>
            </a:lvl1pPr>
          </a:lstStyle>
          <a:p>
            <a:endParaRPr lang="fr-FR" dirty="0"/>
          </a:p>
        </p:txBody>
      </p:sp>
      <p:sp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1115616" y="1268760"/>
            <a:ext cx="7200800" cy="0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" name="Line 3"/>
          <p:cNvSpPr>
            <a:spLocks noChangeShapeType="1"/>
          </p:cNvSpPr>
          <p:nvPr userDrawn="1"/>
        </p:nvSpPr>
        <p:spPr bwMode="auto">
          <a:xfrm>
            <a:off x="1187624" y="3140968"/>
            <a:ext cx="7200800" cy="0"/>
          </a:xfrm>
          <a:prstGeom prst="line">
            <a:avLst/>
          </a:prstGeom>
          <a:noFill/>
          <a:ln w="648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" name="Espace réservé du texte 14"/>
          <p:cNvSpPr>
            <a:spLocks noGrp="1"/>
          </p:cNvSpPr>
          <p:nvPr>
            <p:ph type="body" sz="quarter" idx="13"/>
          </p:nvPr>
        </p:nvSpPr>
        <p:spPr>
          <a:xfrm>
            <a:off x="1115616" y="765398"/>
            <a:ext cx="7200799" cy="287338"/>
          </a:xfr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lang="fr-FR" sz="2400" kern="1200" dirty="0" smtClean="0">
                <a:solidFill>
                  <a:srgbClr val="4D4D4D"/>
                </a:solidFill>
                <a:latin typeface="Trajan Pro" pitchFamily="18" charset="0"/>
                <a:ea typeface="ヒラギノ角ゴ ProN W3" charset="0"/>
                <a:cs typeface="ヒラギノ角ゴ ProN W3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4118371" y="5688796"/>
            <a:ext cx="960840" cy="3847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</a:tabLst>
            </a:pPr>
            <a:r>
              <a:rPr lang="en-CA" sz="2500" dirty="0" err="1" smtClean="0">
                <a:solidFill>
                  <a:srgbClr val="002959"/>
                </a:solidFill>
                <a:latin typeface="Trajan Pro" pitchFamily="18" charset="0"/>
                <a:ea typeface="ヒラギノ角ゴ ProN W3" charset="0"/>
                <a:cs typeface="ヒラギノ角ゴ ProN W3" charset="0"/>
              </a:rPr>
              <a:t>Texte</a:t>
            </a:r>
            <a:endParaRPr lang="en-CA" sz="2500" dirty="0">
              <a:solidFill>
                <a:srgbClr val="002959"/>
              </a:solidFill>
              <a:latin typeface="Trajan Pro" pitchFamily="18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1366409" y="6099969"/>
            <a:ext cx="6412298" cy="3393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0502" tIns="80502" rIns="80502" bIns="80502" anchor="ctr"/>
          <a:lstStyle/>
          <a:p>
            <a:pPr algn="ctr">
              <a:tabLst>
                <a:tab pos="0" algn="l"/>
                <a:tab pos="314805" algn="l"/>
                <a:tab pos="630727" algn="l"/>
                <a:tab pos="946648" algn="l"/>
                <a:tab pos="1262570" algn="l"/>
                <a:tab pos="1578491" algn="l"/>
                <a:tab pos="1894412" algn="l"/>
                <a:tab pos="2210333" algn="l"/>
                <a:tab pos="2526255" algn="l"/>
                <a:tab pos="2842176" algn="l"/>
                <a:tab pos="3158098" algn="l"/>
                <a:tab pos="3474019" algn="l"/>
                <a:tab pos="3789941" algn="l"/>
                <a:tab pos="4105862" algn="l"/>
                <a:tab pos="4421783" algn="l"/>
                <a:tab pos="4737705" algn="l"/>
                <a:tab pos="5053626" algn="l"/>
                <a:tab pos="5369547" algn="l"/>
                <a:tab pos="5685469" algn="l"/>
                <a:tab pos="6001390" algn="l"/>
                <a:tab pos="6317312" algn="l"/>
              </a:tabLst>
            </a:pPr>
            <a:r>
              <a:rPr lang="en-CA" sz="1400" dirty="0" err="1" smtClean="0">
                <a:solidFill>
                  <a:srgbClr val="4D4D4D"/>
                </a:solidFill>
                <a:latin typeface="Trajan Pro" pitchFamily="18" charset="0"/>
                <a:ea typeface="ヒラギノ角ゴ ProN W3" charset="0"/>
                <a:cs typeface="ヒラギノ角ゴ ProN W3" charset="0"/>
              </a:rPr>
              <a:t>Texte</a:t>
            </a:r>
            <a:endParaRPr lang="en-CA" sz="1400" dirty="0">
              <a:solidFill>
                <a:srgbClr val="4D4D4D"/>
              </a:solidFill>
              <a:latin typeface="Trajan Pro" pitchFamily="18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12" name="Image 11" descr="Image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6093296"/>
            <a:ext cx="926127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923928" y="6376243"/>
            <a:ext cx="549424" cy="365125"/>
          </a:xfrm>
          <a:prstGeom prst="rect">
            <a:avLst/>
          </a:prstGeom>
        </p:spPr>
        <p:txBody>
          <a:bodyPr/>
          <a:lstStyle/>
          <a:p>
            <a:fld id="{6FC957A3-913A-4848-996F-CC3D93F89C9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3923928" y="6376243"/>
            <a:ext cx="549424" cy="365125"/>
          </a:xfrm>
          <a:prstGeom prst="rect">
            <a:avLst/>
          </a:prstGeom>
        </p:spPr>
        <p:txBody>
          <a:bodyPr/>
          <a:lstStyle/>
          <a:p>
            <a:fld id="{6FC957A3-913A-4848-996F-CC3D93F89C9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923928" y="6376243"/>
            <a:ext cx="549424" cy="365125"/>
          </a:xfrm>
          <a:prstGeom prst="rect">
            <a:avLst/>
          </a:prstGeom>
        </p:spPr>
        <p:txBody>
          <a:bodyPr/>
          <a:lstStyle/>
          <a:p>
            <a:fld id="{6FC957A3-913A-4848-996F-CC3D93F89C9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139952" y="6381328"/>
            <a:ext cx="549424" cy="365125"/>
          </a:xfrm>
          <a:prstGeom prst="rect">
            <a:avLst/>
          </a:prstGeom>
        </p:spPr>
        <p:txBody>
          <a:bodyPr/>
          <a:lstStyle/>
          <a:p>
            <a:fld id="{6FC957A3-913A-4848-996F-CC3D93F89C95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0" name="Image 9" descr="Image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6093296"/>
            <a:ext cx="926127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2463608-DFBC-7244-8324-22C5A439A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559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88568" y="63762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D878A-FCBD-4319-9106-CED40C66222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4" r:id="rId4"/>
    <p:sldLayoutId id="2147483652" r:id="rId5"/>
    <p:sldLayoutId id="2147483653" r:id="rId6"/>
    <p:sldLayoutId id="2147483656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fr-FR" sz="4000" kern="1200" dirty="0" smtClean="0">
          <a:solidFill>
            <a:srgbClr val="7E0705"/>
          </a:solidFill>
          <a:latin typeface="Gill Sans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illSan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illSan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illSan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illSan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ill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w3.org/wiki/SocialWebHeadlightsTaskForc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w3.org/Talks/Deck/identity/identity-hub-api.sv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8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55499" y="1829793"/>
            <a:ext cx="315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LeagueGothic"/>
                <a:cs typeface="LeagueGothic"/>
              </a:rPr>
              <a:t>Social networking task force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55497" y="4950623"/>
            <a:ext cx="3270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4480"/>
                </a:solidFill>
                <a:latin typeface="LeagueGothic"/>
                <a:cs typeface="LeagueGothic"/>
              </a:rPr>
              <a:t>Jeff Jaffe</a:t>
            </a:r>
          </a:p>
          <a:p>
            <a:r>
              <a:rPr lang="en-US" sz="1600" i="1" dirty="0" smtClean="0">
                <a:solidFill>
                  <a:srgbClr val="004480"/>
                </a:solidFill>
                <a:latin typeface="Georgia"/>
                <a:cs typeface="Georgia"/>
              </a:rPr>
              <a:t>14 May 2012</a:t>
            </a:r>
            <a:endParaRPr lang="en-US" sz="1600" i="1" dirty="0">
              <a:solidFill>
                <a:srgbClr val="004480"/>
              </a:solidFill>
              <a:latin typeface="Georgia"/>
              <a:cs typeface="Georg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7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32386" y="248171"/>
            <a:ext cx="6211614" cy="523220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David Robinson </a:t>
            </a:r>
            <a:r>
              <a:rPr lang="en-US" sz="1400" dirty="0" smtClean="0">
                <a:solidFill>
                  <a:srgbClr val="FF0000"/>
                </a:solidFill>
                <a:latin typeface="LeagueGothic"/>
                <a:ea typeface="ヒラギノ角ゴ ProN W3" charset="0"/>
                <a:cs typeface="LeagueGothic"/>
              </a:rPr>
              <a:t>additions </a:t>
            </a:r>
          </a:p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(annotations by Ann Bassetti)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372" y="1621525"/>
            <a:ext cx="8709174" cy="5084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532216" y="3089327"/>
            <a:ext cx="1130893" cy="1035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07178" y="3052195"/>
            <a:ext cx="1130893" cy="1035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23736" y="2268057"/>
            <a:ext cx="1035569" cy="3887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25904" y="4779921"/>
            <a:ext cx="1035569" cy="290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9327" y="6407171"/>
            <a:ext cx="801591" cy="2075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00853" y="5935378"/>
            <a:ext cx="1603179" cy="3909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0607480">
            <a:off x="6177879" y="1120174"/>
            <a:ext cx="1484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was called 'sharing'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764392" y="1296074"/>
            <a:ext cx="532949" cy="404083"/>
          </a:xfrm>
          <a:custGeom>
            <a:avLst/>
            <a:gdLst>
              <a:gd name="connsiteX0" fmla="*/ 559558 w 559558"/>
              <a:gd name="connsiteY0" fmla="*/ 106907 h 420806"/>
              <a:gd name="connsiteX1" fmla="*/ 313898 w 559558"/>
              <a:gd name="connsiteY1" fmla="*/ 52316 h 420806"/>
              <a:gd name="connsiteX2" fmla="*/ 0 w 559558"/>
              <a:gd name="connsiteY2" fmla="*/ 420806 h 42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9558" h="420806">
                <a:moveTo>
                  <a:pt x="559558" y="106907"/>
                </a:moveTo>
                <a:cubicBezTo>
                  <a:pt x="483358" y="53453"/>
                  <a:pt x="407158" y="0"/>
                  <a:pt x="313898" y="52316"/>
                </a:cubicBezTo>
                <a:cubicBezTo>
                  <a:pt x="220638" y="104632"/>
                  <a:pt x="110319" y="262719"/>
                  <a:pt x="0" y="420806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20607480">
            <a:off x="7587904" y="933855"/>
            <a:ext cx="1364871" cy="26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was called 'news'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8130167" y="1241468"/>
            <a:ext cx="491787" cy="432478"/>
          </a:xfrm>
          <a:custGeom>
            <a:avLst/>
            <a:gdLst>
              <a:gd name="connsiteX0" fmla="*/ 0 w 516341"/>
              <a:gd name="connsiteY0" fmla="*/ 0 h 450376"/>
              <a:gd name="connsiteX1" fmla="*/ 477672 w 516341"/>
              <a:gd name="connsiteY1" fmla="*/ 95534 h 450376"/>
              <a:gd name="connsiteX2" fmla="*/ 232012 w 516341"/>
              <a:gd name="connsiteY2" fmla="*/ 450376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6341" h="450376">
                <a:moveTo>
                  <a:pt x="0" y="0"/>
                </a:moveTo>
                <a:cubicBezTo>
                  <a:pt x="219501" y="10235"/>
                  <a:pt x="439003" y="20471"/>
                  <a:pt x="477672" y="95534"/>
                </a:cubicBezTo>
                <a:cubicBezTo>
                  <a:pt x="516341" y="170597"/>
                  <a:pt x="374176" y="310486"/>
                  <a:pt x="232012" y="450376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748872" y="2446451"/>
            <a:ext cx="1035569" cy="165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520273" y="3620096"/>
            <a:ext cx="1035569" cy="3887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22440" y="4067863"/>
            <a:ext cx="1035569" cy="3887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411614" y="6090461"/>
            <a:ext cx="3275689" cy="502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*NOTE:  needs to be checked to make sure I found all additions and changes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1409907" y="2964533"/>
            <a:ext cx="2674577" cy="263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moved "Activity </a:t>
            </a:r>
            <a:r>
              <a:rPr lang="en-US" sz="1200" dirty="0" err="1" smtClean="0">
                <a:solidFill>
                  <a:srgbClr val="FF0000"/>
                </a:solidFill>
              </a:rPr>
              <a:t>Stteams</a:t>
            </a:r>
            <a:r>
              <a:rPr lang="en-US" sz="1200" dirty="0" smtClean="0">
                <a:solidFill>
                  <a:srgbClr val="FF0000"/>
                </a:solidFill>
              </a:rPr>
              <a:t>" from here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253716" y="1881448"/>
            <a:ext cx="532949" cy="404083"/>
          </a:xfrm>
          <a:custGeom>
            <a:avLst/>
            <a:gdLst>
              <a:gd name="connsiteX0" fmla="*/ 559558 w 559558"/>
              <a:gd name="connsiteY0" fmla="*/ 106907 h 420806"/>
              <a:gd name="connsiteX1" fmla="*/ 313898 w 559558"/>
              <a:gd name="connsiteY1" fmla="*/ 52316 h 420806"/>
              <a:gd name="connsiteX2" fmla="*/ 0 w 559558"/>
              <a:gd name="connsiteY2" fmla="*/ 420806 h 42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9558" h="420806">
                <a:moveTo>
                  <a:pt x="559558" y="106907"/>
                </a:moveTo>
                <a:cubicBezTo>
                  <a:pt x="483358" y="53453"/>
                  <a:pt x="407158" y="0"/>
                  <a:pt x="313898" y="52316"/>
                </a:cubicBezTo>
                <a:cubicBezTo>
                  <a:pt x="220638" y="104632"/>
                  <a:pt x="110319" y="262719"/>
                  <a:pt x="0" y="420806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4A46-0864-4F80-936C-A5C13A11723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161"/>
          <p:cNvSpPr/>
          <p:nvPr/>
        </p:nvSpPr>
        <p:spPr>
          <a:xfrm>
            <a:off x="205516" y="1102659"/>
            <a:ext cx="931653" cy="125864"/>
          </a:xfrm>
          <a:prstGeom prst="rect">
            <a:avLst/>
          </a:prstGeom>
          <a:solidFill>
            <a:srgbClr val="FFFF9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Rectangle 160"/>
          <p:cNvSpPr/>
          <p:nvPr/>
        </p:nvSpPr>
        <p:spPr>
          <a:xfrm>
            <a:off x="5136102" y="832427"/>
            <a:ext cx="931653" cy="129396"/>
          </a:xfrm>
          <a:prstGeom prst="rect">
            <a:avLst/>
          </a:prstGeom>
          <a:solidFill>
            <a:srgbClr val="FFFF9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Rectangle 154"/>
          <p:cNvSpPr/>
          <p:nvPr/>
        </p:nvSpPr>
        <p:spPr>
          <a:xfrm>
            <a:off x="3894491" y="836915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Rectangle 155"/>
          <p:cNvSpPr/>
          <p:nvPr/>
        </p:nvSpPr>
        <p:spPr>
          <a:xfrm>
            <a:off x="3894491" y="982587"/>
            <a:ext cx="931653" cy="129396"/>
          </a:xfrm>
          <a:prstGeom prst="rect">
            <a:avLst/>
          </a:prstGeom>
          <a:solidFill>
            <a:srgbClr val="FFFF9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Rectangle 156"/>
          <p:cNvSpPr/>
          <p:nvPr/>
        </p:nvSpPr>
        <p:spPr>
          <a:xfrm>
            <a:off x="3898971" y="1128260"/>
            <a:ext cx="931653" cy="129396"/>
          </a:xfrm>
          <a:prstGeom prst="rect">
            <a:avLst/>
          </a:prstGeom>
          <a:solidFill>
            <a:srgbClr val="FFFF9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Rectangle 157"/>
          <p:cNvSpPr/>
          <p:nvPr/>
        </p:nvSpPr>
        <p:spPr>
          <a:xfrm>
            <a:off x="3896729" y="1549600"/>
            <a:ext cx="931653" cy="129396"/>
          </a:xfrm>
          <a:prstGeom prst="rect">
            <a:avLst/>
          </a:prstGeom>
          <a:solidFill>
            <a:srgbClr val="33CC3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Rectangle 158"/>
          <p:cNvSpPr/>
          <p:nvPr/>
        </p:nvSpPr>
        <p:spPr>
          <a:xfrm>
            <a:off x="3894487" y="1970940"/>
            <a:ext cx="931653" cy="129396"/>
          </a:xfrm>
          <a:prstGeom prst="rect">
            <a:avLst/>
          </a:prstGeom>
          <a:solidFill>
            <a:srgbClr val="FFFF9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Rectangle 159"/>
          <p:cNvSpPr/>
          <p:nvPr/>
        </p:nvSpPr>
        <p:spPr>
          <a:xfrm>
            <a:off x="3892245" y="2109891"/>
            <a:ext cx="931653" cy="276962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Rectangle 149"/>
          <p:cNvSpPr/>
          <p:nvPr/>
        </p:nvSpPr>
        <p:spPr>
          <a:xfrm>
            <a:off x="1409026" y="827954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Rectangle 150"/>
          <p:cNvSpPr/>
          <p:nvPr/>
        </p:nvSpPr>
        <p:spPr>
          <a:xfrm>
            <a:off x="1409026" y="1800621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Rectangle 151"/>
          <p:cNvSpPr/>
          <p:nvPr/>
        </p:nvSpPr>
        <p:spPr>
          <a:xfrm>
            <a:off x="1409026" y="1946293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Rectangle 152"/>
          <p:cNvSpPr/>
          <p:nvPr/>
        </p:nvSpPr>
        <p:spPr>
          <a:xfrm>
            <a:off x="1406782" y="2363155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Rectangle 153"/>
          <p:cNvSpPr/>
          <p:nvPr/>
        </p:nvSpPr>
        <p:spPr>
          <a:xfrm>
            <a:off x="1406782" y="2508827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Rectangle 145"/>
          <p:cNvSpPr/>
          <p:nvPr/>
        </p:nvSpPr>
        <p:spPr>
          <a:xfrm>
            <a:off x="6600649" y="3060049"/>
            <a:ext cx="931653" cy="129396"/>
          </a:xfrm>
          <a:prstGeom prst="rect">
            <a:avLst/>
          </a:prstGeom>
          <a:solidFill>
            <a:srgbClr val="FF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146"/>
          <p:cNvSpPr/>
          <p:nvPr/>
        </p:nvSpPr>
        <p:spPr>
          <a:xfrm>
            <a:off x="6600649" y="3200417"/>
            <a:ext cx="931653" cy="129396"/>
          </a:xfrm>
          <a:prstGeom prst="rect">
            <a:avLst/>
          </a:prstGeom>
          <a:solidFill>
            <a:srgbClr val="FF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47"/>
          <p:cNvSpPr/>
          <p:nvPr/>
        </p:nvSpPr>
        <p:spPr>
          <a:xfrm>
            <a:off x="6604665" y="3485165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/>
          <p:cNvSpPr/>
          <p:nvPr/>
        </p:nvSpPr>
        <p:spPr>
          <a:xfrm>
            <a:off x="6604665" y="3344797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Rectangle 143"/>
          <p:cNvSpPr/>
          <p:nvPr/>
        </p:nvSpPr>
        <p:spPr>
          <a:xfrm>
            <a:off x="7847927" y="3625533"/>
            <a:ext cx="931653" cy="129396"/>
          </a:xfrm>
          <a:prstGeom prst="rect">
            <a:avLst/>
          </a:prstGeom>
          <a:solidFill>
            <a:srgbClr val="FF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/>
          <p:cNvSpPr/>
          <p:nvPr/>
        </p:nvSpPr>
        <p:spPr>
          <a:xfrm>
            <a:off x="7847927" y="3765901"/>
            <a:ext cx="931653" cy="129396"/>
          </a:xfrm>
          <a:prstGeom prst="rect">
            <a:avLst/>
          </a:prstGeom>
          <a:solidFill>
            <a:srgbClr val="FF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ectangle 142"/>
          <p:cNvSpPr/>
          <p:nvPr/>
        </p:nvSpPr>
        <p:spPr>
          <a:xfrm>
            <a:off x="7847927" y="3485165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/>
          <p:cNvSpPr/>
          <p:nvPr/>
        </p:nvSpPr>
        <p:spPr>
          <a:xfrm>
            <a:off x="7847927" y="3344797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/>
        </p:nvSpPr>
        <p:spPr>
          <a:xfrm>
            <a:off x="247383" y="5637282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/>
          <p:cNvSpPr/>
          <p:nvPr/>
        </p:nvSpPr>
        <p:spPr>
          <a:xfrm>
            <a:off x="245216" y="5781937"/>
            <a:ext cx="931653" cy="129396"/>
          </a:xfrm>
          <a:prstGeom prst="rect">
            <a:avLst/>
          </a:prstGeom>
          <a:solidFill>
            <a:srgbClr val="FF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245918" y="6469493"/>
            <a:ext cx="931653" cy="129396"/>
          </a:xfrm>
          <a:prstGeom prst="rect">
            <a:avLst/>
          </a:prstGeom>
          <a:solidFill>
            <a:srgbClr val="FF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248085" y="6189995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9"/>
          <p:cNvSpPr/>
          <p:nvPr/>
        </p:nvSpPr>
        <p:spPr>
          <a:xfrm>
            <a:off x="248787" y="6329754"/>
            <a:ext cx="931653" cy="129396"/>
          </a:xfrm>
          <a:prstGeom prst="rect">
            <a:avLst/>
          </a:prstGeom>
          <a:solidFill>
            <a:srgbClr val="33CC3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Rectangle 140"/>
          <p:cNvSpPr/>
          <p:nvPr/>
        </p:nvSpPr>
        <p:spPr>
          <a:xfrm>
            <a:off x="1401732" y="5653495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2977" y="29184"/>
            <a:ext cx="2772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Ann Bassetti </a:t>
            </a:r>
            <a:r>
              <a:rPr lang="en-US" sz="1400" dirty="0" smtClean="0">
                <a:solidFill>
                  <a:srgbClr val="FF0000"/>
                </a:solidFill>
                <a:latin typeface="LeagueGothic"/>
                <a:ea typeface="ヒラギノ角ゴ ProN W3" charset="0"/>
                <a:cs typeface="LeagueGothic"/>
              </a:rPr>
              <a:t>additions     </a:t>
            </a:r>
            <a:endParaRPr lang="en-US" sz="1400" dirty="0" smtClean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grpSp>
        <p:nvGrpSpPr>
          <p:cNvPr id="2" name="Group 174"/>
          <p:cNvGrpSpPr/>
          <p:nvPr/>
        </p:nvGrpSpPr>
        <p:grpSpPr>
          <a:xfrm>
            <a:off x="7225845" y="373034"/>
            <a:ext cx="1772502" cy="1242205"/>
            <a:chOff x="7225845" y="373034"/>
            <a:chExt cx="1772502" cy="1242205"/>
          </a:xfrm>
        </p:grpSpPr>
        <p:sp>
          <p:nvSpPr>
            <p:cNvPr id="93" name="Rectangle 92"/>
            <p:cNvSpPr/>
            <p:nvPr/>
          </p:nvSpPr>
          <p:spPr>
            <a:xfrm>
              <a:off x="7266085" y="925655"/>
              <a:ext cx="1708031" cy="13448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266085" y="1100783"/>
              <a:ext cx="1708031" cy="13448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266085" y="1286483"/>
              <a:ext cx="1708031" cy="134483"/>
            </a:xfrm>
            <a:prstGeom prst="rect">
              <a:avLst/>
            </a:prstGeom>
            <a:solidFill>
              <a:srgbClr val="FFFF99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266085" y="1451039"/>
              <a:ext cx="1708031" cy="134483"/>
            </a:xfrm>
            <a:prstGeom prst="rect">
              <a:avLst/>
            </a:prstGeom>
            <a:solidFill>
              <a:srgbClr val="FF66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266085" y="575399"/>
              <a:ext cx="1708031" cy="134483"/>
            </a:xfrm>
            <a:prstGeom prst="rect">
              <a:avLst/>
            </a:prstGeom>
            <a:solidFill>
              <a:srgbClr val="33CC33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266085" y="750527"/>
              <a:ext cx="1708031" cy="134483"/>
            </a:xfrm>
            <a:prstGeom prst="rect">
              <a:avLst/>
            </a:prstGeom>
            <a:solidFill>
              <a:srgbClr val="33CC3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225845" y="373034"/>
              <a:ext cx="1772502" cy="1242205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pPr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Key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Standardized at W3C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W3C Community Group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Standardized at another body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Standardization candidate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No standards body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Known IP issues</a:t>
              </a:r>
            </a:p>
            <a:p>
              <a:endParaRPr lang="en-US" sz="105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4871680" y="6578006"/>
            <a:ext cx="931653" cy="129396"/>
          </a:xfrm>
          <a:prstGeom prst="rect">
            <a:avLst/>
          </a:prstGeom>
          <a:solidFill>
            <a:srgbClr val="FF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4875291" y="6281874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4875291" y="6429941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52851" y="6097369"/>
            <a:ext cx="98023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Discovery  </a:t>
            </a:r>
          </a:p>
          <a:p>
            <a:pPr marL="60325" indent="-52388">
              <a:buFont typeface="Arial" pitchFamily="34" charset="0"/>
              <a:buChar char="•"/>
            </a:pPr>
            <a:r>
              <a:rPr lang="en-US" sz="900" i="1" dirty="0" smtClean="0"/>
              <a:t>Webfinger, LRDD</a:t>
            </a:r>
          </a:p>
          <a:p>
            <a:pPr marL="60325" indent="-52388">
              <a:buFont typeface="Arial" pitchFamily="34" charset="0"/>
              <a:buChar char="•"/>
            </a:pPr>
            <a:r>
              <a:rPr lang="en-US" sz="900" i="1" dirty="0" smtClean="0"/>
              <a:t>SWD</a:t>
            </a:r>
          </a:p>
          <a:p>
            <a:pPr marL="60325" indent="-52388">
              <a:buFont typeface="Arial" pitchFamily="34" charset="0"/>
              <a:buChar char="•"/>
            </a:pPr>
            <a:r>
              <a:rPr lang="en-US" sz="900" i="1" dirty="0" smtClean="0"/>
              <a:t>Open Graph</a:t>
            </a:r>
            <a:endParaRPr lang="en-US" sz="900" i="1" dirty="0"/>
          </a:p>
        </p:txBody>
      </p:sp>
      <p:grpSp>
        <p:nvGrpSpPr>
          <p:cNvPr id="3" name="Group 166"/>
          <p:cNvGrpSpPr/>
          <p:nvPr/>
        </p:nvGrpSpPr>
        <p:grpSpPr>
          <a:xfrm>
            <a:off x="4849521" y="5238741"/>
            <a:ext cx="980237" cy="784830"/>
            <a:chOff x="4935246" y="5282056"/>
            <a:chExt cx="980237" cy="784830"/>
          </a:xfrm>
        </p:grpSpPr>
        <p:sp>
          <p:nvSpPr>
            <p:cNvPr id="125" name="Rectangle 124"/>
            <p:cNvSpPr/>
            <p:nvPr/>
          </p:nvSpPr>
          <p:spPr>
            <a:xfrm>
              <a:off x="4953522" y="5468027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954245" y="5616092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954967" y="5755490"/>
              <a:ext cx="931653" cy="129396"/>
            </a:xfrm>
            <a:prstGeom prst="rect">
              <a:avLst/>
            </a:prstGeom>
            <a:solidFill>
              <a:srgbClr val="33CC3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951355" y="5899222"/>
              <a:ext cx="931653" cy="129396"/>
            </a:xfrm>
            <a:prstGeom prst="rect">
              <a:avLst/>
            </a:prstGeom>
            <a:solidFill>
              <a:srgbClr val="FFFF9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35246" y="5282056"/>
              <a:ext cx="980237" cy="7848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Login credentials </a:t>
              </a:r>
              <a:endParaRPr lang="en-US" sz="900" i="1" dirty="0" smtClean="0">
                <a:solidFill>
                  <a:srgbClr val="FF0000"/>
                </a:solidFill>
              </a:endParaRP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OpenID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OAuth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WebID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Browser ID</a:t>
              </a:r>
              <a:endParaRPr lang="en-US" sz="900" i="1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5335446" y="2688257"/>
            <a:ext cx="1132114" cy="1268001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r>
              <a:rPr lang="en-US" sz="1000" dirty="0" smtClean="0">
                <a:solidFill>
                  <a:schemeClr val="tx1"/>
                </a:solidFill>
              </a:rPr>
              <a:t>Identity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Given/family name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Username(s)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Assigned number(s) (e.g., governmental)</a:t>
            </a:r>
            <a:endParaRPr lang="en-US" sz="1000" dirty="0">
              <a:solidFill>
                <a:srgbClr val="FF0000"/>
              </a:solidFill>
            </a:endParaRP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 ....</a:t>
            </a:r>
          </a:p>
        </p:txBody>
      </p:sp>
      <p:grpSp>
        <p:nvGrpSpPr>
          <p:cNvPr id="4" name="Group 113"/>
          <p:cNvGrpSpPr/>
          <p:nvPr/>
        </p:nvGrpSpPr>
        <p:grpSpPr>
          <a:xfrm>
            <a:off x="5335491" y="4041609"/>
            <a:ext cx="1130195" cy="693398"/>
            <a:chOff x="5325870" y="5280348"/>
            <a:chExt cx="1130195" cy="693398"/>
          </a:xfrm>
        </p:grpSpPr>
        <p:sp>
          <p:nvSpPr>
            <p:cNvPr id="89" name="Rectangle 88"/>
            <p:cNvSpPr/>
            <p:nvPr/>
          </p:nvSpPr>
          <p:spPr>
            <a:xfrm>
              <a:off x="5352816" y="5609673"/>
              <a:ext cx="1055078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352816" y="5753448"/>
              <a:ext cx="1055078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25870" y="5280348"/>
              <a:ext cx="1130195" cy="693398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/>
                <a:t>Addressing</a:t>
              </a:r>
            </a:p>
            <a:p>
              <a:pPr indent="-52388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rgbClr val="FF0000"/>
                  </a:solidFill>
                </a:rPr>
                <a:t>snail mail address</a:t>
              </a:r>
            </a:p>
            <a:p>
              <a:pPr indent="-52388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chemeClr val="tx1"/>
                  </a:solidFill>
                </a:rPr>
                <a:t>email address</a:t>
              </a:r>
            </a:p>
            <a:p>
              <a:pPr indent="-52388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chemeClr val="tx1"/>
                  </a:solidFill>
                </a:rPr>
                <a:t>URI</a:t>
              </a:r>
            </a:p>
          </p:txBody>
        </p:sp>
      </p:grpSp>
      <p:grpSp>
        <p:nvGrpSpPr>
          <p:cNvPr id="7" name="Group 101"/>
          <p:cNvGrpSpPr/>
          <p:nvPr/>
        </p:nvGrpSpPr>
        <p:grpSpPr>
          <a:xfrm>
            <a:off x="7767969" y="2688366"/>
            <a:ext cx="1132114" cy="2316078"/>
            <a:chOff x="1383188" y="858443"/>
            <a:chExt cx="1132114" cy="2316078"/>
          </a:xfrm>
        </p:grpSpPr>
        <p:sp>
          <p:nvSpPr>
            <p:cNvPr id="15" name="Rectangle 14"/>
            <p:cNvSpPr/>
            <p:nvPr/>
          </p:nvSpPr>
          <p:spPr>
            <a:xfrm>
              <a:off x="1383188" y="858443"/>
              <a:ext cx="1132114" cy="2316078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Profile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34841" y="1041322"/>
              <a:ext cx="980237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Profile page  </a:t>
              </a:r>
              <a:r>
                <a:rPr lang="en-US" sz="900" dirty="0" smtClean="0">
                  <a:solidFill>
                    <a:srgbClr val="FF0000"/>
                  </a:solidFill>
                </a:rPr>
                <a:t>??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34841" y="1325780"/>
              <a:ext cx="980237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Profile data</a:t>
              </a:r>
            </a:p>
            <a:p>
              <a:pPr marL="58738" indent="-50800">
                <a:buFont typeface="Arial" pitchFamily="34" charset="0"/>
                <a:buChar char="•"/>
              </a:pPr>
              <a:r>
                <a:rPr lang="en-US" sz="900" i="1" dirty="0" smtClean="0"/>
                <a:t>hCard</a:t>
              </a:r>
            </a:p>
            <a:p>
              <a:pPr marL="58738" indent="-50800">
                <a:buFont typeface="Arial" pitchFamily="34" charset="0"/>
                <a:buChar char="•"/>
              </a:pPr>
              <a:r>
                <a:rPr lang="en-US" sz="900" i="1" dirty="0" smtClean="0"/>
                <a:t>vCard</a:t>
              </a:r>
            </a:p>
            <a:p>
              <a:pPr marL="58738" indent="-50800">
                <a:buFont typeface="Arial" pitchFamily="34" charset="0"/>
                <a:buChar char="•"/>
              </a:pPr>
              <a:r>
                <a:rPr lang="en-US" sz="900" i="1" dirty="0" smtClean="0"/>
                <a:t>ActivityStrea.ms</a:t>
              </a:r>
            </a:p>
            <a:p>
              <a:pPr marL="58738" indent="-50800">
                <a:buFont typeface="Arial" pitchFamily="34" charset="0"/>
                <a:buChar char="•"/>
              </a:pPr>
              <a:r>
                <a:rPr lang="en-US" sz="900" i="1" dirty="0" smtClean="0"/>
                <a:t>Portable Contacts</a:t>
              </a:r>
            </a:p>
            <a:p>
              <a:pPr marL="58738" indent="-50800">
                <a:buFont typeface="Arial" pitchFamily="34" charset="0"/>
                <a:buChar char="•"/>
              </a:pPr>
              <a:r>
                <a:rPr lang="en-US" sz="900" i="1" dirty="0" smtClean="0"/>
                <a:t>...</a:t>
              </a:r>
              <a:endParaRPr lang="en-US" sz="900" i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434841" y="2302736"/>
              <a:ext cx="980237" cy="2308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>
                  <a:solidFill>
                    <a:srgbClr val="FF0000"/>
                  </a:solidFill>
                </a:rPr>
                <a:t>Presence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434841" y="2587194"/>
              <a:ext cx="980237" cy="2308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>
                  <a:solidFill>
                    <a:srgbClr val="FF0000"/>
                  </a:solidFill>
                </a:rPr>
                <a:t>Location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434841" y="2871651"/>
              <a:ext cx="980237" cy="2308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>
                  <a:solidFill>
                    <a:srgbClr val="FF0000"/>
                  </a:solidFill>
                </a:rPr>
                <a:t>Skills</a:t>
              </a:r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5245697" y="2629075"/>
            <a:ext cx="3753163" cy="2436411"/>
          </a:xfrm>
          <a:prstGeom prst="rect">
            <a:avLst/>
          </a:prstGeom>
          <a:noFill/>
          <a:ln w="127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endParaRPr lang="en-US" sz="1000" dirty="0" smtClean="0">
              <a:solidFill>
                <a:schemeClr val="tx1"/>
              </a:solidFill>
            </a:endParaRPr>
          </a:p>
        </p:txBody>
      </p:sp>
      <p:grpSp>
        <p:nvGrpSpPr>
          <p:cNvPr id="11" name="Group 116"/>
          <p:cNvGrpSpPr/>
          <p:nvPr/>
        </p:nvGrpSpPr>
        <p:grpSpPr>
          <a:xfrm>
            <a:off x="6524067" y="2688366"/>
            <a:ext cx="1132114" cy="1976830"/>
            <a:chOff x="7737552" y="2949621"/>
            <a:chExt cx="1132114" cy="1976830"/>
          </a:xfrm>
        </p:grpSpPr>
        <p:sp>
          <p:nvSpPr>
            <p:cNvPr id="12" name="Rectangle 11"/>
            <p:cNvSpPr/>
            <p:nvPr/>
          </p:nvSpPr>
          <p:spPr>
            <a:xfrm>
              <a:off x="7737552" y="2949621"/>
              <a:ext cx="1132114" cy="1976830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Social Graph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96127" y="3984191"/>
              <a:ext cx="980237" cy="230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Groups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96127" y="3132500"/>
              <a:ext cx="980237" cy="7828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Contacts 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Portable Contacts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FOAF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vCard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XFN</a:t>
              </a:r>
              <a:endParaRPr lang="en-US" sz="900" i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96127" y="4283295"/>
              <a:ext cx="980237" cy="230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Brands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796127" y="4588095"/>
              <a:ext cx="980237" cy="230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Access control</a:t>
              </a:r>
              <a:r>
                <a:rPr lang="en-US" sz="900" dirty="0" smtClean="0">
                  <a:solidFill>
                    <a:srgbClr val="FF0000"/>
                  </a:solidFill>
                </a:rPr>
                <a:t> ??</a:t>
              </a: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7452119" y="2321893"/>
            <a:ext cx="1453438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About the human *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grpSp>
        <p:nvGrpSpPr>
          <p:cNvPr id="14" name="Group 126"/>
          <p:cNvGrpSpPr/>
          <p:nvPr/>
        </p:nvGrpSpPr>
        <p:grpSpPr>
          <a:xfrm>
            <a:off x="169786" y="5238741"/>
            <a:ext cx="1093890" cy="1493694"/>
            <a:chOff x="131061" y="4260126"/>
            <a:chExt cx="1093890" cy="1493694"/>
          </a:xfrm>
        </p:grpSpPr>
        <p:sp>
          <p:nvSpPr>
            <p:cNvPr id="65" name="Rectangle 64"/>
            <p:cNvSpPr/>
            <p:nvPr/>
          </p:nvSpPr>
          <p:spPr>
            <a:xfrm>
              <a:off x="131061" y="4260126"/>
              <a:ext cx="1093890" cy="1493694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Client APIs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89636" y="4464905"/>
              <a:ext cx="980237" cy="5078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JavaScript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OpenSocial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WebIntents</a:t>
              </a:r>
              <a:endParaRPr lang="en-US" sz="900" i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6760" y="5022747"/>
              <a:ext cx="980237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REST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OpenSocial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ActivityPub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Twitter</a:t>
              </a:r>
              <a:endParaRPr lang="en-US" sz="900" i="1" dirty="0"/>
            </a:p>
          </p:txBody>
        </p:sp>
      </p:grpSp>
      <p:grpSp>
        <p:nvGrpSpPr>
          <p:cNvPr id="20" name="Group 125"/>
          <p:cNvGrpSpPr/>
          <p:nvPr/>
        </p:nvGrpSpPr>
        <p:grpSpPr>
          <a:xfrm>
            <a:off x="1320437" y="5238741"/>
            <a:ext cx="1132114" cy="918599"/>
            <a:chOff x="1323698" y="4274503"/>
            <a:chExt cx="1132114" cy="918599"/>
          </a:xfrm>
        </p:grpSpPr>
        <p:sp>
          <p:nvSpPr>
            <p:cNvPr id="72" name="Rectangle 71"/>
            <p:cNvSpPr/>
            <p:nvPr/>
          </p:nvSpPr>
          <p:spPr>
            <a:xfrm>
              <a:off x="1323698" y="4274503"/>
              <a:ext cx="1132114" cy="918599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Widgets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382959" y="4479282"/>
              <a:ext cx="98023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Embedded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OpenSocial</a:t>
              </a:r>
              <a:endParaRPr lang="en-US" sz="900" i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382959" y="4890482"/>
              <a:ext cx="980237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External</a:t>
              </a:r>
            </a:p>
          </p:txBody>
        </p:sp>
      </p:grpSp>
      <p:grpSp>
        <p:nvGrpSpPr>
          <p:cNvPr id="21" name="Group 129"/>
          <p:cNvGrpSpPr/>
          <p:nvPr/>
        </p:nvGrpSpPr>
        <p:grpSpPr>
          <a:xfrm>
            <a:off x="2509312" y="5238741"/>
            <a:ext cx="1094574" cy="1361421"/>
            <a:chOff x="2579373" y="4280254"/>
            <a:chExt cx="1094574" cy="1361421"/>
          </a:xfrm>
        </p:grpSpPr>
        <p:sp>
          <p:nvSpPr>
            <p:cNvPr id="75" name="Rectangle 74"/>
            <p:cNvSpPr/>
            <p:nvPr/>
          </p:nvSpPr>
          <p:spPr>
            <a:xfrm>
              <a:off x="2579373" y="4280254"/>
              <a:ext cx="1094574" cy="1361421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Analytics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633238" y="4485033"/>
              <a:ext cx="980237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Engagement</a:t>
              </a:r>
              <a:endParaRPr lang="en-US" sz="900" i="1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633238" y="4763959"/>
              <a:ext cx="980237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Scoring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633238" y="5042885"/>
              <a:ext cx="980237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Recommendations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633238" y="5321811"/>
              <a:ext cx="980237" cy="2308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>
                  <a:solidFill>
                    <a:srgbClr val="FF0000"/>
                  </a:solidFill>
                </a:rPr>
                <a:t>Trends</a:t>
              </a:r>
            </a:p>
          </p:txBody>
        </p:sp>
      </p:grpSp>
      <p:grpSp>
        <p:nvGrpSpPr>
          <p:cNvPr id="34" name="Group 128"/>
          <p:cNvGrpSpPr/>
          <p:nvPr/>
        </p:nvGrpSpPr>
        <p:grpSpPr>
          <a:xfrm>
            <a:off x="3660647" y="5238741"/>
            <a:ext cx="1132114" cy="924349"/>
            <a:chOff x="3785102" y="4286005"/>
            <a:chExt cx="1132114" cy="924349"/>
          </a:xfrm>
        </p:grpSpPr>
        <p:sp>
          <p:nvSpPr>
            <p:cNvPr id="80" name="Rectangle 79"/>
            <p:cNvSpPr/>
            <p:nvPr/>
          </p:nvSpPr>
          <p:spPr>
            <a:xfrm>
              <a:off x="3785102" y="4286005"/>
              <a:ext cx="1132114" cy="924349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Real-time Notifications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835737" y="4625950"/>
              <a:ext cx="980237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Mobile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835737" y="4899122"/>
              <a:ext cx="980237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Browser</a:t>
              </a:r>
            </a:p>
          </p:txBody>
        </p:sp>
      </p:grpSp>
      <p:sp>
        <p:nvSpPr>
          <p:cNvPr id="85" name="Rectangle 84"/>
          <p:cNvSpPr/>
          <p:nvPr/>
        </p:nvSpPr>
        <p:spPr>
          <a:xfrm>
            <a:off x="5925453" y="5238972"/>
            <a:ext cx="2382102" cy="639678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r>
              <a:rPr lang="en-US" sz="1000" dirty="0" smtClean="0">
                <a:solidFill>
                  <a:schemeClr val="tx1"/>
                </a:solidFill>
              </a:rPr>
              <a:t>Data structures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i="1" dirty="0" smtClean="0">
                <a:solidFill>
                  <a:schemeClr val="tx1"/>
                </a:solidFill>
              </a:rPr>
              <a:t>JSON (Activity Streams, Portable Contacts)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i="1" dirty="0" smtClean="0">
                <a:solidFill>
                  <a:schemeClr val="tx1"/>
                </a:solidFill>
              </a:rPr>
              <a:t>XML (Atom, XRD)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i="1" dirty="0" smtClean="0">
                <a:solidFill>
                  <a:schemeClr val="tx1"/>
                </a:solidFill>
              </a:rPr>
              <a:t>RDF (FOAF, SIOC)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01" name="Freeform 100"/>
          <p:cNvSpPr/>
          <p:nvPr/>
        </p:nvSpPr>
        <p:spPr>
          <a:xfrm>
            <a:off x="58056" y="362625"/>
            <a:ext cx="6273406" cy="4329823"/>
          </a:xfrm>
          <a:custGeom>
            <a:avLst/>
            <a:gdLst>
              <a:gd name="connsiteX0" fmla="*/ 0 w 6255658"/>
              <a:gd name="connsiteY0" fmla="*/ 0 h 4325489"/>
              <a:gd name="connsiteX1" fmla="*/ 6255658 w 6255658"/>
              <a:gd name="connsiteY1" fmla="*/ 0 h 4325489"/>
              <a:gd name="connsiteX2" fmla="*/ 6255658 w 6255658"/>
              <a:gd name="connsiteY2" fmla="*/ 4325489 h 4325489"/>
              <a:gd name="connsiteX3" fmla="*/ 0 w 6255658"/>
              <a:gd name="connsiteY3" fmla="*/ 4325489 h 4325489"/>
              <a:gd name="connsiteX4" fmla="*/ 0 w 6255658"/>
              <a:gd name="connsiteY4" fmla="*/ 0 h 4325489"/>
              <a:gd name="connsiteX0" fmla="*/ 0 w 6255658"/>
              <a:gd name="connsiteY0" fmla="*/ 0 h 4325490"/>
              <a:gd name="connsiteX1" fmla="*/ 6255658 w 6255658"/>
              <a:gd name="connsiteY1" fmla="*/ 0 h 4325490"/>
              <a:gd name="connsiteX2" fmla="*/ 6255658 w 6255658"/>
              <a:gd name="connsiteY2" fmla="*/ 4325489 h 4325490"/>
              <a:gd name="connsiteX3" fmla="*/ 2351315 w 6255658"/>
              <a:gd name="connsiteY3" fmla="*/ 4325490 h 4325490"/>
              <a:gd name="connsiteX4" fmla="*/ 0 w 6255658"/>
              <a:gd name="connsiteY4" fmla="*/ 4325489 h 4325490"/>
              <a:gd name="connsiteX5" fmla="*/ 0 w 6255658"/>
              <a:gd name="connsiteY5" fmla="*/ 0 h 4325490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2450989 w 6255658"/>
              <a:gd name="connsiteY3" fmla="*/ 4329823 h 4329823"/>
              <a:gd name="connsiteX4" fmla="*/ 0 w 6255658"/>
              <a:gd name="connsiteY4" fmla="*/ 4325489 h 4329823"/>
              <a:gd name="connsiteX5" fmla="*/ 0 w 6255658"/>
              <a:gd name="connsiteY5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2472657 w 6255658"/>
              <a:gd name="connsiteY3" fmla="*/ 4329823 h 4329823"/>
              <a:gd name="connsiteX4" fmla="*/ 0 w 6255658"/>
              <a:gd name="connsiteY4" fmla="*/ 4325489 h 4329823"/>
              <a:gd name="connsiteX5" fmla="*/ 0 w 6255658"/>
              <a:gd name="connsiteY5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2485658 w 6255658"/>
              <a:gd name="connsiteY3" fmla="*/ 4329823 h 4329823"/>
              <a:gd name="connsiteX4" fmla="*/ 0 w 6255658"/>
              <a:gd name="connsiteY4" fmla="*/ 4325489 h 4329823"/>
              <a:gd name="connsiteX5" fmla="*/ 0 w 6255658"/>
              <a:gd name="connsiteY5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3846562 w 6255658"/>
              <a:gd name="connsiteY3" fmla="*/ 4322050 h 4329823"/>
              <a:gd name="connsiteX4" fmla="*/ 2485658 w 6255658"/>
              <a:gd name="connsiteY4" fmla="*/ 4329823 h 4329823"/>
              <a:gd name="connsiteX5" fmla="*/ 0 w 6255658"/>
              <a:gd name="connsiteY5" fmla="*/ 4325489 h 4329823"/>
              <a:gd name="connsiteX6" fmla="*/ 0 w 6255658"/>
              <a:gd name="connsiteY6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2485796 w 6255658"/>
              <a:gd name="connsiteY3" fmla="*/ 2649261 h 4329823"/>
              <a:gd name="connsiteX4" fmla="*/ 2485658 w 6255658"/>
              <a:gd name="connsiteY4" fmla="*/ 4329823 h 4329823"/>
              <a:gd name="connsiteX5" fmla="*/ 0 w 6255658"/>
              <a:gd name="connsiteY5" fmla="*/ 4325489 h 4329823"/>
              <a:gd name="connsiteX6" fmla="*/ 0 w 6255658"/>
              <a:gd name="connsiteY6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4154251 w 6255658"/>
              <a:gd name="connsiteY3" fmla="*/ 3398983 h 4329823"/>
              <a:gd name="connsiteX4" fmla="*/ 2485796 w 6255658"/>
              <a:gd name="connsiteY4" fmla="*/ 2649261 h 4329823"/>
              <a:gd name="connsiteX5" fmla="*/ 2485658 w 6255658"/>
              <a:gd name="connsiteY5" fmla="*/ 4329823 h 4329823"/>
              <a:gd name="connsiteX6" fmla="*/ 0 w 6255658"/>
              <a:gd name="connsiteY6" fmla="*/ 4325489 h 4329823"/>
              <a:gd name="connsiteX7" fmla="*/ 0 w 6255658"/>
              <a:gd name="connsiteY7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4981978 w 6255658"/>
              <a:gd name="connsiteY3" fmla="*/ 2653595 h 4329823"/>
              <a:gd name="connsiteX4" fmla="*/ 2485796 w 6255658"/>
              <a:gd name="connsiteY4" fmla="*/ 2649261 h 4329823"/>
              <a:gd name="connsiteX5" fmla="*/ 2485658 w 6255658"/>
              <a:gd name="connsiteY5" fmla="*/ 4329823 h 4329823"/>
              <a:gd name="connsiteX6" fmla="*/ 0 w 6255658"/>
              <a:gd name="connsiteY6" fmla="*/ 4325489 h 4329823"/>
              <a:gd name="connsiteX7" fmla="*/ 0 w 6255658"/>
              <a:gd name="connsiteY7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4990232 w 6255658"/>
              <a:gd name="connsiteY2" fmla="*/ 2228002 h 4329823"/>
              <a:gd name="connsiteX3" fmla="*/ 4981978 w 6255658"/>
              <a:gd name="connsiteY3" fmla="*/ 2653595 h 4329823"/>
              <a:gd name="connsiteX4" fmla="*/ 2485796 w 6255658"/>
              <a:gd name="connsiteY4" fmla="*/ 2649261 h 4329823"/>
              <a:gd name="connsiteX5" fmla="*/ 2485658 w 6255658"/>
              <a:gd name="connsiteY5" fmla="*/ 4329823 h 4329823"/>
              <a:gd name="connsiteX6" fmla="*/ 0 w 6255658"/>
              <a:gd name="connsiteY6" fmla="*/ 4325489 h 4329823"/>
              <a:gd name="connsiteX7" fmla="*/ 0 w 6255658"/>
              <a:gd name="connsiteY7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5454346 w 6255658"/>
              <a:gd name="connsiteY2" fmla="*/ 1405504 h 4329823"/>
              <a:gd name="connsiteX3" fmla="*/ 4990232 w 6255658"/>
              <a:gd name="connsiteY3" fmla="*/ 2228002 h 4329823"/>
              <a:gd name="connsiteX4" fmla="*/ 4981978 w 6255658"/>
              <a:gd name="connsiteY4" fmla="*/ 2653595 h 4329823"/>
              <a:gd name="connsiteX5" fmla="*/ 2485796 w 6255658"/>
              <a:gd name="connsiteY5" fmla="*/ 2649261 h 4329823"/>
              <a:gd name="connsiteX6" fmla="*/ 2485658 w 6255658"/>
              <a:gd name="connsiteY6" fmla="*/ 4329823 h 4329823"/>
              <a:gd name="connsiteX7" fmla="*/ 0 w 6255658"/>
              <a:gd name="connsiteY7" fmla="*/ 4325489 h 4329823"/>
              <a:gd name="connsiteX8" fmla="*/ 0 w 6255658"/>
              <a:gd name="connsiteY8" fmla="*/ 0 h 4329823"/>
              <a:gd name="connsiteX0" fmla="*/ 0 w 6273406"/>
              <a:gd name="connsiteY0" fmla="*/ 0 h 4329823"/>
              <a:gd name="connsiteX1" fmla="*/ 6255658 w 6273406"/>
              <a:gd name="connsiteY1" fmla="*/ 0 h 4329823"/>
              <a:gd name="connsiteX2" fmla="*/ 6273406 w 6273406"/>
              <a:gd name="connsiteY2" fmla="*/ 2220230 h 4329823"/>
              <a:gd name="connsiteX3" fmla="*/ 4990232 w 6273406"/>
              <a:gd name="connsiteY3" fmla="*/ 2228002 h 4329823"/>
              <a:gd name="connsiteX4" fmla="*/ 4981978 w 6273406"/>
              <a:gd name="connsiteY4" fmla="*/ 2653595 h 4329823"/>
              <a:gd name="connsiteX5" fmla="*/ 2485796 w 6273406"/>
              <a:gd name="connsiteY5" fmla="*/ 2649261 h 4329823"/>
              <a:gd name="connsiteX6" fmla="*/ 2485658 w 6273406"/>
              <a:gd name="connsiteY6" fmla="*/ 4329823 h 4329823"/>
              <a:gd name="connsiteX7" fmla="*/ 0 w 6273406"/>
              <a:gd name="connsiteY7" fmla="*/ 4325489 h 4329823"/>
              <a:gd name="connsiteX8" fmla="*/ 0 w 6273406"/>
              <a:gd name="connsiteY8" fmla="*/ 0 h 432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73406" h="4329823">
                <a:moveTo>
                  <a:pt x="0" y="0"/>
                </a:moveTo>
                <a:lnTo>
                  <a:pt x="6255658" y="0"/>
                </a:lnTo>
                <a:lnTo>
                  <a:pt x="6273406" y="2220230"/>
                </a:lnTo>
                <a:lnTo>
                  <a:pt x="4990232" y="2228002"/>
                </a:lnTo>
                <a:lnTo>
                  <a:pt x="4981978" y="2653595"/>
                </a:lnTo>
                <a:lnTo>
                  <a:pt x="2485796" y="2649261"/>
                </a:lnTo>
                <a:lnTo>
                  <a:pt x="2485658" y="4329823"/>
                </a:lnTo>
                <a:lnTo>
                  <a:pt x="0" y="432548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74769" y="4857296"/>
            <a:ext cx="1453438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Technical foundations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grpSp>
        <p:nvGrpSpPr>
          <p:cNvPr id="35" name="Group 117"/>
          <p:cNvGrpSpPr/>
          <p:nvPr/>
        </p:nvGrpSpPr>
        <p:grpSpPr>
          <a:xfrm>
            <a:off x="111265" y="58056"/>
            <a:ext cx="6079840" cy="4545114"/>
            <a:chOff x="270920" y="187616"/>
            <a:chExt cx="6079840" cy="4545114"/>
          </a:xfrm>
        </p:grpSpPr>
        <p:grpSp>
          <p:nvGrpSpPr>
            <p:cNvPr id="42" name="Group 85"/>
            <p:cNvGrpSpPr/>
            <p:nvPr/>
          </p:nvGrpSpPr>
          <p:grpSpPr>
            <a:xfrm>
              <a:off x="270920" y="561972"/>
              <a:ext cx="1132114" cy="4018358"/>
              <a:chOff x="5269512" y="858442"/>
              <a:chExt cx="1132114" cy="4018358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5269512" y="858442"/>
                <a:ext cx="1132114" cy="4018358"/>
              </a:xfrm>
              <a:prstGeom prst="rect">
                <a:avLst/>
              </a:prstGeom>
              <a:noFill/>
              <a:ln w="127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9144" rtlCol="0" anchor="t"/>
              <a:lstStyle/>
              <a:p>
                <a:r>
                  <a:rPr lang="en-US" sz="1000" dirty="0" smtClean="0">
                    <a:solidFill>
                      <a:schemeClr val="tx1"/>
                    </a:solidFill>
                  </a:rPr>
                  <a:t>Sharing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342416" y="1762086"/>
                <a:ext cx="980237" cy="230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Images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342416" y="1344523"/>
                <a:ext cx="98023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Links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900" i="1" dirty="0" smtClean="0"/>
                  <a:t>OExchange</a:t>
                </a:r>
                <a:endParaRPr lang="en-US" sz="900" i="1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342416" y="2041149"/>
                <a:ext cx="980237" cy="230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Video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342416" y="2320212"/>
                <a:ext cx="980237" cy="230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Audio</a:t>
                </a:r>
                <a:endParaRPr lang="en-US" sz="9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342416" y="1065460"/>
                <a:ext cx="980237" cy="2308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Text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342416" y="2599275"/>
                <a:ext cx="980237" cy="230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Tasks</a:t>
                </a:r>
                <a:endParaRPr lang="en-US" sz="9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342416" y="2878338"/>
                <a:ext cx="980237" cy="230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Events</a:t>
                </a:r>
                <a:endParaRPr lang="en-US" sz="9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342416" y="3157401"/>
                <a:ext cx="980237" cy="5078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Workflow</a:t>
                </a:r>
              </a:p>
              <a:p>
                <a:pPr marL="60325" indent="-52388">
                  <a:buFont typeface="Arial" pitchFamily="34" charset="0"/>
                  <a:buChar char="•"/>
                </a:pPr>
                <a:r>
                  <a:rPr lang="en-US" sz="900" dirty="0" smtClean="0">
                    <a:solidFill>
                      <a:srgbClr val="FF0000"/>
                    </a:solidFill>
                  </a:rPr>
                  <a:t>Routing</a:t>
                </a:r>
              </a:p>
              <a:p>
                <a:pPr marL="60325" indent="-52388">
                  <a:buFont typeface="Arial" pitchFamily="34" charset="0"/>
                  <a:buChar char="•"/>
                </a:pPr>
                <a:r>
                  <a:rPr lang="en-US" sz="900" dirty="0" smtClean="0">
                    <a:solidFill>
                      <a:srgbClr val="FF0000"/>
                    </a:solidFill>
                  </a:rPr>
                  <a:t>Signatures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342416" y="3713463"/>
                <a:ext cx="980237" cy="230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Location</a:t>
                </a:r>
                <a:endParaRPr lang="en-US" sz="9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342416" y="3992526"/>
                <a:ext cx="980237" cy="2308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Bookmarks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342416" y="4271594"/>
                <a:ext cx="980237" cy="5078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Status</a:t>
                </a:r>
              </a:p>
              <a:p>
                <a:pPr marL="60325" indent="-52388">
                  <a:buFont typeface="Arial" pitchFamily="34" charset="0"/>
                  <a:buChar char="•"/>
                </a:pPr>
                <a:r>
                  <a:rPr lang="en-US" sz="900" dirty="0" smtClean="0">
                    <a:solidFill>
                      <a:srgbClr val="FF0000"/>
                    </a:solidFill>
                  </a:rPr>
                  <a:t>Presence</a:t>
                </a:r>
              </a:p>
              <a:p>
                <a:pPr marL="60325" indent="-52388">
                  <a:buFont typeface="Arial" pitchFamily="34" charset="0"/>
                  <a:buChar char="•"/>
                </a:pPr>
                <a:r>
                  <a:rPr lang="en-US" sz="900" dirty="0" smtClean="0">
                    <a:solidFill>
                      <a:srgbClr val="FF0000"/>
                    </a:solidFill>
                  </a:rPr>
                  <a:t>Microblog</a:t>
                </a:r>
              </a:p>
            </p:txBody>
          </p:sp>
        </p:grpSp>
        <p:grpSp>
          <p:nvGrpSpPr>
            <p:cNvPr id="49" name="Group 107"/>
            <p:cNvGrpSpPr/>
            <p:nvPr/>
          </p:nvGrpSpPr>
          <p:grpSpPr>
            <a:xfrm>
              <a:off x="5218646" y="576962"/>
              <a:ext cx="1132114" cy="2067638"/>
              <a:chOff x="4069165" y="858442"/>
              <a:chExt cx="1132114" cy="2067638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4069165" y="858442"/>
                <a:ext cx="1132114" cy="2067638"/>
              </a:xfrm>
              <a:prstGeom prst="rect">
                <a:avLst/>
              </a:prstGeom>
              <a:noFill/>
              <a:ln w="127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9144" rtlCol="0" anchor="t"/>
              <a:lstStyle/>
              <a:p>
                <a:r>
                  <a:rPr lang="en-US" sz="1000" dirty="0" smtClean="0">
                    <a:solidFill>
                      <a:schemeClr val="tx1"/>
                    </a:solidFill>
                  </a:rPr>
                  <a:t>Reactions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125854" y="1558816"/>
                <a:ext cx="980237" cy="2719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Re-share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125854" y="1060174"/>
                <a:ext cx="980237" cy="4351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Comments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900" i="1" dirty="0" smtClean="0"/>
                  <a:t>Salmon</a:t>
                </a:r>
                <a:endParaRPr lang="en-US" sz="900" i="1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125854" y="1894292"/>
                <a:ext cx="980237" cy="2719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Like</a:t>
                </a:r>
                <a:r>
                  <a:rPr lang="en-US" sz="900" dirty="0" smtClean="0">
                    <a:solidFill>
                      <a:srgbClr val="FF0000"/>
                    </a:solidFill>
                  </a:rPr>
                  <a:t> / rating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125854" y="2229768"/>
                <a:ext cx="980237" cy="27194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Recommendations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125854" y="2565246"/>
                <a:ext cx="980237" cy="27194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Tags</a:t>
                </a:r>
              </a:p>
            </p:txBody>
          </p:sp>
        </p:grpSp>
        <p:grpSp>
          <p:nvGrpSpPr>
            <p:cNvPr id="53" name="Group 83"/>
            <p:cNvGrpSpPr/>
            <p:nvPr/>
          </p:nvGrpSpPr>
          <p:grpSpPr>
            <a:xfrm>
              <a:off x="1484636" y="561972"/>
              <a:ext cx="1132114" cy="4170758"/>
              <a:chOff x="6481648" y="858442"/>
              <a:chExt cx="1132114" cy="4170758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481648" y="858442"/>
                <a:ext cx="1132114" cy="4170758"/>
              </a:xfrm>
              <a:prstGeom prst="rect">
                <a:avLst/>
              </a:prstGeom>
              <a:noFill/>
              <a:ln w="127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9144" rtlCol="0" anchor="t"/>
              <a:lstStyle/>
              <a:p>
                <a:r>
                  <a:rPr lang="en-US" sz="1000" dirty="0" smtClean="0">
                    <a:solidFill>
                      <a:schemeClr val="tx1"/>
                    </a:solidFill>
                  </a:rPr>
                  <a:t>Messaging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540223" y="1491324"/>
                <a:ext cx="980237" cy="10618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Text chat </a:t>
                </a:r>
                <a:r>
                  <a:rPr lang="en-US" sz="900" dirty="0" smtClean="0">
                    <a:solidFill>
                      <a:srgbClr val="FF0000"/>
                    </a:solidFill>
                  </a:rPr>
                  <a:t>(includes 1:1 and 1:multiple; also includes "Live Chat" such as with Helpline person)</a:t>
                </a:r>
              </a:p>
              <a:p>
                <a:pPr marL="63500" indent="-55563">
                  <a:buFont typeface="Arial" pitchFamily="34" charset="0"/>
                  <a:buChar char="•"/>
                </a:pPr>
                <a:r>
                  <a:rPr lang="en-US" sz="900" dirty="0" smtClean="0"/>
                  <a:t>XMPP</a:t>
                </a:r>
              </a:p>
              <a:p>
                <a:pPr marL="63500" indent="-55563">
                  <a:buFont typeface="Arial" pitchFamily="34" charset="0"/>
                  <a:buChar char="•"/>
                </a:pPr>
                <a:r>
                  <a:rPr lang="en-US" sz="900" dirty="0" smtClean="0"/>
                  <a:t>IRC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540223" y="1063223"/>
                <a:ext cx="98023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E-mail  like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900" i="1" dirty="0" smtClean="0"/>
                  <a:t>SMTP</a:t>
                </a:r>
                <a:endParaRPr lang="en-US" sz="900" i="1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540223" y="2611922"/>
                <a:ext cx="980237" cy="5078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Voice chat</a:t>
                </a:r>
              </a:p>
              <a:p>
                <a:pPr marL="57150" indent="-57150">
                  <a:buFont typeface="Arial" pitchFamily="34" charset="0"/>
                  <a:buChar char="•"/>
                </a:pPr>
                <a:r>
                  <a:rPr lang="en-US" sz="900" dirty="0" smtClean="0"/>
                  <a:t>Jingle</a:t>
                </a:r>
              </a:p>
              <a:p>
                <a:pPr marL="57150" indent="-57150">
                  <a:buFont typeface="Arial" pitchFamily="34" charset="0"/>
                  <a:buChar char="•"/>
                </a:pPr>
                <a:r>
                  <a:rPr lang="en-US" sz="900" dirty="0" smtClean="0"/>
                  <a:t>STP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540223" y="3178522"/>
                <a:ext cx="980237" cy="230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Video</a:t>
                </a:r>
                <a:r>
                  <a:rPr lang="en-US" sz="9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900" dirty="0" smtClean="0"/>
                  <a:t>chat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540223" y="3468123"/>
                <a:ext cx="980237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Forward / reply (might be part of others or part of 'Sharing")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540223" y="4173224"/>
                <a:ext cx="980237" cy="78483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Threaded discussions (e.g., bulletin board; includes "Idea Generation / Jam")</a:t>
                </a:r>
              </a:p>
            </p:txBody>
          </p:sp>
        </p:grpSp>
        <p:grpSp>
          <p:nvGrpSpPr>
            <p:cNvPr id="54" name="Group 80"/>
            <p:cNvGrpSpPr/>
            <p:nvPr/>
          </p:nvGrpSpPr>
          <p:grpSpPr>
            <a:xfrm>
              <a:off x="3973976" y="576961"/>
              <a:ext cx="1132114" cy="2480180"/>
              <a:chOff x="7756264" y="858442"/>
              <a:chExt cx="1132114" cy="2480180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7814839" y="2892919"/>
                <a:ext cx="980237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Alerts / Notifications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756264" y="858442"/>
                <a:ext cx="1132114" cy="2480180"/>
              </a:xfrm>
              <a:prstGeom prst="rect">
                <a:avLst/>
              </a:prstGeom>
              <a:noFill/>
              <a:ln w="127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9144" rtlCol="0" anchor="t"/>
              <a:lstStyle/>
              <a:p>
                <a:r>
                  <a:rPr lang="en-US" sz="1000" dirty="0" smtClean="0">
                    <a:solidFill>
                      <a:schemeClr val="tx1"/>
                    </a:solidFill>
                  </a:rPr>
                  <a:t>Newsfeed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814839" y="1765455"/>
                <a:ext cx="98023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Subscription</a:t>
                </a:r>
              </a:p>
              <a:p>
                <a:pPr marL="57150" indent="-57150">
                  <a:buFont typeface="Arial" pitchFamily="34" charset="0"/>
                  <a:buChar char="•"/>
                </a:pPr>
                <a:r>
                  <a:rPr lang="en-US" sz="900" i="1" dirty="0" smtClean="0"/>
                  <a:t>OStatus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814839" y="1063223"/>
                <a:ext cx="980237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Data structures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900" i="1" dirty="0" smtClean="0"/>
                  <a:t>Atom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900" i="1" dirty="0" smtClean="0"/>
                  <a:t>SIOC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900" i="1" dirty="0" smtClean="0"/>
                  <a:t>ActivityStreams</a:t>
                </a:r>
                <a:endParaRPr lang="en-US" sz="900" i="1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7814839" y="2190688"/>
                <a:ext cx="980237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Embedding</a:t>
                </a:r>
              </a:p>
              <a:p>
                <a:pPr marL="57150" indent="-57150">
                  <a:buFont typeface="Arial" pitchFamily="34" charset="0"/>
                  <a:buChar char="•"/>
                </a:pPr>
                <a:r>
                  <a:rPr lang="en-US" sz="900" i="1" dirty="0" err="1" smtClean="0"/>
                  <a:t>oEmbed</a:t>
                </a:r>
                <a:endParaRPr lang="en-US" sz="900" i="1" dirty="0" smtClean="0"/>
              </a:p>
              <a:p>
                <a:pPr marL="57150" indent="-57150">
                  <a:buFont typeface="Arial" pitchFamily="34" charset="0"/>
                  <a:buChar char="•"/>
                </a:pPr>
                <a:r>
                  <a:rPr lang="en-US" sz="900" i="1" dirty="0" smtClean="0"/>
                  <a:t>Embedded Experience</a:t>
                </a:r>
              </a:p>
            </p:txBody>
          </p:sp>
        </p:grpSp>
        <p:sp>
          <p:nvSpPr>
            <p:cNvPr id="120" name="TextBox 119"/>
            <p:cNvSpPr txBox="1"/>
            <p:nvPr/>
          </p:nvSpPr>
          <p:spPr>
            <a:xfrm>
              <a:off x="499469" y="187616"/>
              <a:ext cx="1453438" cy="2616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FF0000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Human interactions</a:t>
              </a:r>
              <a:endParaRPr lang="en-US" sz="1100" b="1" i="1" dirty="0">
                <a:solidFill>
                  <a:schemeClr val="bg1"/>
                </a:solidFill>
              </a:endParaRPr>
            </a:p>
          </p:txBody>
        </p:sp>
        <p:grpSp>
          <p:nvGrpSpPr>
            <p:cNvPr id="55" name="Group 138"/>
            <p:cNvGrpSpPr/>
            <p:nvPr/>
          </p:nvGrpSpPr>
          <p:grpSpPr>
            <a:xfrm>
              <a:off x="2727535" y="569070"/>
              <a:ext cx="1132114" cy="2218839"/>
              <a:chOff x="5229067" y="4174010"/>
              <a:chExt cx="1132114" cy="2218839"/>
            </a:xfrm>
          </p:grpSpPr>
          <p:sp>
            <p:nvSpPr>
              <p:cNvPr id="132" name="TextBox 131"/>
              <p:cNvSpPr txBox="1"/>
              <p:nvPr/>
            </p:nvSpPr>
            <p:spPr>
              <a:xfrm>
                <a:off x="5281016" y="5787069"/>
                <a:ext cx="980237" cy="2308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Group list(s)</a:t>
                </a: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5229067" y="4174010"/>
                <a:ext cx="1132114" cy="2218839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9144" rtlCol="0" anchor="t"/>
              <a:lstStyle/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Group Dynamics</a:t>
                </a:r>
              </a:p>
              <a:p>
                <a:r>
                  <a:rPr lang="en-US" sz="1000" dirty="0" smtClean="0">
                    <a:solidFill>
                      <a:srgbClr val="FF0000"/>
                    </a:solidFill>
                  </a:rPr>
                  <a:t>(e.g., Community, Team)</a:t>
                </a:r>
                <a:endParaRPr 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5281016" y="5224141"/>
                <a:ext cx="980237" cy="2308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End / Close</a:t>
                </a:r>
                <a:endParaRPr lang="en-US" sz="900" i="1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5281016" y="4665027"/>
                <a:ext cx="980237" cy="2308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Create</a:t>
                </a:r>
                <a:endParaRPr lang="en-US" sz="900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5281016" y="5506256"/>
                <a:ext cx="980237" cy="2308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Membership list(s)</a:t>
                </a:r>
                <a:endParaRPr lang="en-US" sz="900" i="1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5281016" y="4952599"/>
                <a:ext cx="980237" cy="2308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Join / Un-join</a:t>
                </a:r>
                <a:endParaRPr lang="en-US" sz="900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5281016" y="6066691"/>
                <a:ext cx="980237" cy="2308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Distribution list(s)</a:t>
                </a:r>
              </a:p>
            </p:txBody>
          </p:sp>
        </p:grpSp>
      </p:grpSp>
      <p:sp>
        <p:nvSpPr>
          <p:cNvPr id="163" name="Rectangle 162"/>
          <p:cNvSpPr/>
          <p:nvPr/>
        </p:nvSpPr>
        <p:spPr>
          <a:xfrm>
            <a:off x="76200" y="5143501"/>
            <a:ext cx="8315326" cy="1638300"/>
          </a:xfrm>
          <a:prstGeom prst="rect">
            <a:avLst/>
          </a:prstGeom>
          <a:noFill/>
          <a:ln w="127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5934978" y="5962871"/>
            <a:ext cx="2382102" cy="771303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r>
              <a:rPr lang="en-US" sz="1000" dirty="0" smtClean="0">
                <a:solidFill>
                  <a:srgbClr val="FF0000"/>
                </a:solidFill>
              </a:rPr>
              <a:t>Content 'structures'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rgbClr val="FF0000"/>
                </a:solidFill>
              </a:rPr>
              <a:t>Wiki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rgbClr val="FF0000"/>
                </a:solidFill>
              </a:rPr>
              <a:t>Blog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rgbClr val="FF0000"/>
                </a:solidFill>
              </a:rPr>
              <a:t>HTML+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rgbClr val="FF0000"/>
                </a:solidFill>
              </a:rPr>
              <a:t>Microblog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2858946" y="3707432"/>
            <a:ext cx="1979754" cy="997918"/>
          </a:xfrm>
          <a:prstGeom prst="rect">
            <a:avLst/>
          </a:prstGeom>
          <a:noFill/>
          <a:ln w="127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Threading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Sorting (by 'likes', 'most recent',...)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Hyperlinks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Variable device display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Variable security settings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...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2860819" y="3409496"/>
            <a:ext cx="1453438" cy="2616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Ubiquitous attributes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5236270" y="4788960"/>
            <a:ext cx="2603785" cy="302327"/>
          </a:xfrm>
          <a:prstGeom prst="rect">
            <a:avLst/>
          </a:prstGeom>
          <a:noFill/>
        </p:spPr>
        <p:txBody>
          <a:bodyPr wrap="square" lIns="27432" rIns="27432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900" i="1" dirty="0" smtClean="0"/>
              <a:t>*Note: inside corporate firewall one has  professional</a:t>
            </a:r>
          </a:p>
          <a:p>
            <a:pPr>
              <a:lnSpc>
                <a:spcPts val="800"/>
              </a:lnSpc>
            </a:pPr>
            <a:r>
              <a:rPr lang="en-US" sz="900" i="1" dirty="0" smtClean="0"/>
              <a:t>   profile, separate from one's personal profile.</a:t>
            </a:r>
            <a:endParaRPr lang="en-US" sz="900" i="1" dirty="0"/>
          </a:p>
        </p:txBody>
      </p:sp>
      <p:sp>
        <p:nvSpPr>
          <p:cNvPr id="165" name="Slide Number Placeholder 1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4A46-0864-4F80-936C-A5C13A11723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5245697" y="2665651"/>
            <a:ext cx="3753163" cy="24364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88487" y="5143501"/>
            <a:ext cx="8909812" cy="163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pPr marL="55563" indent="-55563">
              <a:buFont typeface="Arial" pitchFamily="34" charset="0"/>
              <a:buChar char="•"/>
            </a:pP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5139" y="5530888"/>
            <a:ext cx="980237" cy="236522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Discovery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1809" y="5238741"/>
            <a:ext cx="980237" cy="238738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txBody>
          <a:bodyPr wrap="square" lIns="27432" rIns="18288" rtlCol="0">
            <a:noAutofit/>
          </a:bodyPr>
          <a:lstStyle/>
          <a:p>
            <a:r>
              <a:rPr lang="en-US" sz="1000" dirty="0" smtClean="0"/>
              <a:t>Login credentials </a:t>
            </a:r>
            <a:endParaRPr lang="en-US" sz="1000" i="1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5446" y="2738481"/>
            <a:ext cx="1132114" cy="1268001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Identity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Given/family name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User name(s)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Assigned number(s) (e.g., governmental)</a:t>
            </a:r>
            <a:endParaRPr lang="en-US" sz="1000" i="1" dirty="0">
              <a:solidFill>
                <a:schemeClr val="tx1"/>
              </a:solidFill>
            </a:endParaRP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 ....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5491" y="4091833"/>
            <a:ext cx="1130195" cy="693398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Addressing</a:t>
            </a:r>
          </a:p>
          <a:p>
            <a:pPr indent="-5238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snail mail address</a:t>
            </a:r>
          </a:p>
          <a:p>
            <a:pPr indent="-5238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email address</a:t>
            </a:r>
          </a:p>
          <a:p>
            <a:pPr indent="-5238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URI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67969" y="2738590"/>
            <a:ext cx="1132114" cy="1609302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Profile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33270" y="2921469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Profile page  ??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33270" y="3201916"/>
            <a:ext cx="980237" cy="2315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Profile data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833270" y="3473020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Presence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833270" y="3757478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Location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833270" y="4041935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Skills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24067" y="2738590"/>
            <a:ext cx="1132114" cy="1316533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Social Graph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6290" y="3198814"/>
            <a:ext cx="980237" cy="2302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Groups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96290" y="2921470"/>
            <a:ext cx="980237" cy="2312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Contacts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96290" y="3475117"/>
            <a:ext cx="980237" cy="2302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Brands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596290" y="3751419"/>
            <a:ext cx="980237" cy="2302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Access control ??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452119" y="2374005"/>
            <a:ext cx="1453438" cy="2616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lIns="27432" rIns="18288" rtlCol="0">
            <a:no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About the human *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82074" y="5238741"/>
            <a:ext cx="1093890" cy="13742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Client APIs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40649" y="5443521"/>
            <a:ext cx="980237" cy="225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JavaScript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37773" y="5720350"/>
            <a:ext cx="980237" cy="229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REST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332725" y="5238741"/>
            <a:ext cx="1132114" cy="79629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Widgets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391986" y="5443520"/>
            <a:ext cx="980237" cy="230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Embedded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391986" y="5716445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External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521600" y="5238741"/>
            <a:ext cx="1094574" cy="1361421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Analytics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575465" y="5443520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Engagement</a:t>
            </a:r>
            <a:endParaRPr lang="en-US" sz="900" i="1" dirty="0"/>
          </a:p>
        </p:txBody>
      </p:sp>
      <p:sp>
        <p:nvSpPr>
          <p:cNvPr id="77" name="TextBox 76"/>
          <p:cNvSpPr txBox="1"/>
          <p:nvPr/>
        </p:nvSpPr>
        <p:spPr>
          <a:xfrm>
            <a:off x="2575465" y="5722446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Scoring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575465" y="6001372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Recommendations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575465" y="6280298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Trends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672935" y="5238741"/>
            <a:ext cx="1132114" cy="92434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Real-time Notifications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723570" y="5578686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Mobile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723570" y="5851858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Browser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937741" y="5238972"/>
            <a:ext cx="1899974" cy="118694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Data structures</a:t>
            </a:r>
          </a:p>
          <a:p>
            <a:pPr marL="55563" indent="-55563">
              <a:buFont typeface="Arial" pitchFamily="34" charset="0"/>
              <a:buChar char="•"/>
            </a:pPr>
            <a:endParaRPr lang="en-US" sz="1000" dirty="0" smtClean="0">
              <a:solidFill>
                <a:schemeClr val="tx1"/>
              </a:solidFill>
            </a:endParaRPr>
          </a:p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01" name="Freeform 100"/>
          <p:cNvSpPr/>
          <p:nvPr/>
        </p:nvSpPr>
        <p:spPr>
          <a:xfrm>
            <a:off x="58056" y="356687"/>
            <a:ext cx="6273406" cy="4429069"/>
          </a:xfrm>
          <a:custGeom>
            <a:avLst/>
            <a:gdLst>
              <a:gd name="connsiteX0" fmla="*/ 0 w 6255658"/>
              <a:gd name="connsiteY0" fmla="*/ 0 h 4325489"/>
              <a:gd name="connsiteX1" fmla="*/ 6255658 w 6255658"/>
              <a:gd name="connsiteY1" fmla="*/ 0 h 4325489"/>
              <a:gd name="connsiteX2" fmla="*/ 6255658 w 6255658"/>
              <a:gd name="connsiteY2" fmla="*/ 4325489 h 4325489"/>
              <a:gd name="connsiteX3" fmla="*/ 0 w 6255658"/>
              <a:gd name="connsiteY3" fmla="*/ 4325489 h 4325489"/>
              <a:gd name="connsiteX4" fmla="*/ 0 w 6255658"/>
              <a:gd name="connsiteY4" fmla="*/ 0 h 4325489"/>
              <a:gd name="connsiteX0" fmla="*/ 0 w 6255658"/>
              <a:gd name="connsiteY0" fmla="*/ 0 h 4325490"/>
              <a:gd name="connsiteX1" fmla="*/ 6255658 w 6255658"/>
              <a:gd name="connsiteY1" fmla="*/ 0 h 4325490"/>
              <a:gd name="connsiteX2" fmla="*/ 6255658 w 6255658"/>
              <a:gd name="connsiteY2" fmla="*/ 4325489 h 4325490"/>
              <a:gd name="connsiteX3" fmla="*/ 2351315 w 6255658"/>
              <a:gd name="connsiteY3" fmla="*/ 4325490 h 4325490"/>
              <a:gd name="connsiteX4" fmla="*/ 0 w 6255658"/>
              <a:gd name="connsiteY4" fmla="*/ 4325489 h 4325490"/>
              <a:gd name="connsiteX5" fmla="*/ 0 w 6255658"/>
              <a:gd name="connsiteY5" fmla="*/ 0 h 4325490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2450989 w 6255658"/>
              <a:gd name="connsiteY3" fmla="*/ 4329823 h 4329823"/>
              <a:gd name="connsiteX4" fmla="*/ 0 w 6255658"/>
              <a:gd name="connsiteY4" fmla="*/ 4325489 h 4329823"/>
              <a:gd name="connsiteX5" fmla="*/ 0 w 6255658"/>
              <a:gd name="connsiteY5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2472657 w 6255658"/>
              <a:gd name="connsiteY3" fmla="*/ 4329823 h 4329823"/>
              <a:gd name="connsiteX4" fmla="*/ 0 w 6255658"/>
              <a:gd name="connsiteY4" fmla="*/ 4325489 h 4329823"/>
              <a:gd name="connsiteX5" fmla="*/ 0 w 6255658"/>
              <a:gd name="connsiteY5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2485658 w 6255658"/>
              <a:gd name="connsiteY3" fmla="*/ 4329823 h 4329823"/>
              <a:gd name="connsiteX4" fmla="*/ 0 w 6255658"/>
              <a:gd name="connsiteY4" fmla="*/ 4325489 h 4329823"/>
              <a:gd name="connsiteX5" fmla="*/ 0 w 6255658"/>
              <a:gd name="connsiteY5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3846562 w 6255658"/>
              <a:gd name="connsiteY3" fmla="*/ 4322050 h 4329823"/>
              <a:gd name="connsiteX4" fmla="*/ 2485658 w 6255658"/>
              <a:gd name="connsiteY4" fmla="*/ 4329823 h 4329823"/>
              <a:gd name="connsiteX5" fmla="*/ 0 w 6255658"/>
              <a:gd name="connsiteY5" fmla="*/ 4325489 h 4329823"/>
              <a:gd name="connsiteX6" fmla="*/ 0 w 6255658"/>
              <a:gd name="connsiteY6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2485796 w 6255658"/>
              <a:gd name="connsiteY3" fmla="*/ 2649261 h 4329823"/>
              <a:gd name="connsiteX4" fmla="*/ 2485658 w 6255658"/>
              <a:gd name="connsiteY4" fmla="*/ 4329823 h 4329823"/>
              <a:gd name="connsiteX5" fmla="*/ 0 w 6255658"/>
              <a:gd name="connsiteY5" fmla="*/ 4325489 h 4329823"/>
              <a:gd name="connsiteX6" fmla="*/ 0 w 6255658"/>
              <a:gd name="connsiteY6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4154251 w 6255658"/>
              <a:gd name="connsiteY3" fmla="*/ 3398983 h 4329823"/>
              <a:gd name="connsiteX4" fmla="*/ 2485796 w 6255658"/>
              <a:gd name="connsiteY4" fmla="*/ 2649261 h 4329823"/>
              <a:gd name="connsiteX5" fmla="*/ 2485658 w 6255658"/>
              <a:gd name="connsiteY5" fmla="*/ 4329823 h 4329823"/>
              <a:gd name="connsiteX6" fmla="*/ 0 w 6255658"/>
              <a:gd name="connsiteY6" fmla="*/ 4325489 h 4329823"/>
              <a:gd name="connsiteX7" fmla="*/ 0 w 6255658"/>
              <a:gd name="connsiteY7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6255658 w 6255658"/>
              <a:gd name="connsiteY2" fmla="*/ 4325489 h 4329823"/>
              <a:gd name="connsiteX3" fmla="*/ 4981978 w 6255658"/>
              <a:gd name="connsiteY3" fmla="*/ 2653595 h 4329823"/>
              <a:gd name="connsiteX4" fmla="*/ 2485796 w 6255658"/>
              <a:gd name="connsiteY4" fmla="*/ 2649261 h 4329823"/>
              <a:gd name="connsiteX5" fmla="*/ 2485658 w 6255658"/>
              <a:gd name="connsiteY5" fmla="*/ 4329823 h 4329823"/>
              <a:gd name="connsiteX6" fmla="*/ 0 w 6255658"/>
              <a:gd name="connsiteY6" fmla="*/ 4325489 h 4329823"/>
              <a:gd name="connsiteX7" fmla="*/ 0 w 6255658"/>
              <a:gd name="connsiteY7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4990232 w 6255658"/>
              <a:gd name="connsiteY2" fmla="*/ 2228002 h 4329823"/>
              <a:gd name="connsiteX3" fmla="*/ 4981978 w 6255658"/>
              <a:gd name="connsiteY3" fmla="*/ 2653595 h 4329823"/>
              <a:gd name="connsiteX4" fmla="*/ 2485796 w 6255658"/>
              <a:gd name="connsiteY4" fmla="*/ 2649261 h 4329823"/>
              <a:gd name="connsiteX5" fmla="*/ 2485658 w 6255658"/>
              <a:gd name="connsiteY5" fmla="*/ 4329823 h 4329823"/>
              <a:gd name="connsiteX6" fmla="*/ 0 w 6255658"/>
              <a:gd name="connsiteY6" fmla="*/ 4325489 h 4329823"/>
              <a:gd name="connsiteX7" fmla="*/ 0 w 6255658"/>
              <a:gd name="connsiteY7" fmla="*/ 0 h 4329823"/>
              <a:gd name="connsiteX0" fmla="*/ 0 w 6255658"/>
              <a:gd name="connsiteY0" fmla="*/ 0 h 4329823"/>
              <a:gd name="connsiteX1" fmla="*/ 6255658 w 6255658"/>
              <a:gd name="connsiteY1" fmla="*/ 0 h 4329823"/>
              <a:gd name="connsiteX2" fmla="*/ 5454346 w 6255658"/>
              <a:gd name="connsiteY2" fmla="*/ 1405504 h 4329823"/>
              <a:gd name="connsiteX3" fmla="*/ 4990232 w 6255658"/>
              <a:gd name="connsiteY3" fmla="*/ 2228002 h 4329823"/>
              <a:gd name="connsiteX4" fmla="*/ 4981978 w 6255658"/>
              <a:gd name="connsiteY4" fmla="*/ 2653595 h 4329823"/>
              <a:gd name="connsiteX5" fmla="*/ 2485796 w 6255658"/>
              <a:gd name="connsiteY5" fmla="*/ 2649261 h 4329823"/>
              <a:gd name="connsiteX6" fmla="*/ 2485658 w 6255658"/>
              <a:gd name="connsiteY6" fmla="*/ 4329823 h 4329823"/>
              <a:gd name="connsiteX7" fmla="*/ 0 w 6255658"/>
              <a:gd name="connsiteY7" fmla="*/ 4325489 h 4329823"/>
              <a:gd name="connsiteX8" fmla="*/ 0 w 6255658"/>
              <a:gd name="connsiteY8" fmla="*/ 0 h 4329823"/>
              <a:gd name="connsiteX0" fmla="*/ 0 w 6273406"/>
              <a:gd name="connsiteY0" fmla="*/ 0 h 4329823"/>
              <a:gd name="connsiteX1" fmla="*/ 6255658 w 6273406"/>
              <a:gd name="connsiteY1" fmla="*/ 0 h 4329823"/>
              <a:gd name="connsiteX2" fmla="*/ 6273406 w 6273406"/>
              <a:gd name="connsiteY2" fmla="*/ 2220230 h 4329823"/>
              <a:gd name="connsiteX3" fmla="*/ 4990232 w 6273406"/>
              <a:gd name="connsiteY3" fmla="*/ 2228002 h 4329823"/>
              <a:gd name="connsiteX4" fmla="*/ 4981978 w 6273406"/>
              <a:gd name="connsiteY4" fmla="*/ 2653595 h 4329823"/>
              <a:gd name="connsiteX5" fmla="*/ 2485796 w 6273406"/>
              <a:gd name="connsiteY5" fmla="*/ 2649261 h 4329823"/>
              <a:gd name="connsiteX6" fmla="*/ 2485658 w 6273406"/>
              <a:gd name="connsiteY6" fmla="*/ 4329823 h 4329823"/>
              <a:gd name="connsiteX7" fmla="*/ 0 w 6273406"/>
              <a:gd name="connsiteY7" fmla="*/ 4325489 h 4329823"/>
              <a:gd name="connsiteX8" fmla="*/ 0 w 6273406"/>
              <a:gd name="connsiteY8" fmla="*/ 0 h 4329823"/>
              <a:gd name="connsiteX0" fmla="*/ 0 w 6273406"/>
              <a:gd name="connsiteY0" fmla="*/ 0 h 4329823"/>
              <a:gd name="connsiteX1" fmla="*/ 6255658 w 6273406"/>
              <a:gd name="connsiteY1" fmla="*/ 0 h 4329823"/>
              <a:gd name="connsiteX2" fmla="*/ 6273406 w 6273406"/>
              <a:gd name="connsiteY2" fmla="*/ 2220230 h 4329823"/>
              <a:gd name="connsiteX3" fmla="*/ 4990232 w 6273406"/>
              <a:gd name="connsiteY3" fmla="*/ 2228002 h 4329823"/>
              <a:gd name="connsiteX4" fmla="*/ 4981978 w 6273406"/>
              <a:gd name="connsiteY4" fmla="*/ 2653595 h 4329823"/>
              <a:gd name="connsiteX5" fmla="*/ 2485796 w 6273406"/>
              <a:gd name="connsiteY5" fmla="*/ 2403282 h 4329823"/>
              <a:gd name="connsiteX6" fmla="*/ 2485658 w 6273406"/>
              <a:gd name="connsiteY6" fmla="*/ 4329823 h 4329823"/>
              <a:gd name="connsiteX7" fmla="*/ 0 w 6273406"/>
              <a:gd name="connsiteY7" fmla="*/ 4325489 h 4329823"/>
              <a:gd name="connsiteX8" fmla="*/ 0 w 6273406"/>
              <a:gd name="connsiteY8" fmla="*/ 0 h 4329823"/>
              <a:gd name="connsiteX0" fmla="*/ 0 w 6273406"/>
              <a:gd name="connsiteY0" fmla="*/ 0 h 4329823"/>
              <a:gd name="connsiteX1" fmla="*/ 6255658 w 6273406"/>
              <a:gd name="connsiteY1" fmla="*/ 0 h 4329823"/>
              <a:gd name="connsiteX2" fmla="*/ 6273406 w 6273406"/>
              <a:gd name="connsiteY2" fmla="*/ 2220230 h 4329823"/>
              <a:gd name="connsiteX3" fmla="*/ 4990232 w 6273406"/>
              <a:gd name="connsiteY3" fmla="*/ 2228002 h 4329823"/>
              <a:gd name="connsiteX4" fmla="*/ 4987326 w 6273406"/>
              <a:gd name="connsiteY4" fmla="*/ 2402269 h 4329823"/>
              <a:gd name="connsiteX5" fmla="*/ 2485796 w 6273406"/>
              <a:gd name="connsiteY5" fmla="*/ 2403282 h 4329823"/>
              <a:gd name="connsiteX6" fmla="*/ 2485658 w 6273406"/>
              <a:gd name="connsiteY6" fmla="*/ 4329823 h 4329823"/>
              <a:gd name="connsiteX7" fmla="*/ 0 w 6273406"/>
              <a:gd name="connsiteY7" fmla="*/ 4325489 h 4329823"/>
              <a:gd name="connsiteX8" fmla="*/ 0 w 6273406"/>
              <a:gd name="connsiteY8" fmla="*/ 0 h 432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73406" h="4329823">
                <a:moveTo>
                  <a:pt x="0" y="0"/>
                </a:moveTo>
                <a:lnTo>
                  <a:pt x="6255658" y="0"/>
                </a:lnTo>
                <a:lnTo>
                  <a:pt x="6273406" y="2220230"/>
                </a:lnTo>
                <a:lnTo>
                  <a:pt x="4990232" y="2228002"/>
                </a:lnTo>
                <a:cubicBezTo>
                  <a:pt x="4989263" y="2286091"/>
                  <a:pt x="4988295" y="2344180"/>
                  <a:pt x="4987326" y="2402269"/>
                </a:cubicBezTo>
                <a:lnTo>
                  <a:pt x="2485796" y="2403282"/>
                </a:lnTo>
                <a:lnTo>
                  <a:pt x="2485658" y="4329823"/>
                </a:lnTo>
                <a:lnTo>
                  <a:pt x="0" y="43254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87057" y="4857296"/>
            <a:ext cx="1453438" cy="2616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lIns="27432" rIns="18288" rtlCol="0">
            <a:no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Technical foundations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1265" y="432412"/>
            <a:ext cx="1132114" cy="4293967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Sharing</a:t>
            </a:r>
            <a:r>
              <a:rPr lang="en-US" sz="1000" dirty="0" smtClean="0">
                <a:solidFill>
                  <a:srgbClr val="FF0000"/>
                </a:solidFill>
              </a:rPr>
              <a:t> / Collaboration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2190" y="1620076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Images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2190" y="1897709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Video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190" y="2175342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Audio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2190" y="793502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Text</a:t>
            </a:r>
            <a:endParaRPr lang="en-US" sz="900" dirty="0" smtClean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2190" y="2452975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Tasks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190" y="2730608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Events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2190" y="3008241"/>
            <a:ext cx="980237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Workflow</a:t>
            </a:r>
          </a:p>
          <a:p>
            <a:pPr marL="60325" indent="-52388">
              <a:buFont typeface="Arial" pitchFamily="34" charset="0"/>
              <a:buChar char="•"/>
            </a:pPr>
            <a:r>
              <a:rPr lang="en-US" sz="900" dirty="0" smtClean="0"/>
              <a:t>Routing</a:t>
            </a:r>
          </a:p>
          <a:p>
            <a:pPr marL="60325" indent="-52388">
              <a:buFont typeface="Arial" pitchFamily="34" charset="0"/>
              <a:buChar char="•"/>
            </a:pPr>
            <a:r>
              <a:rPr lang="en-US" sz="900" dirty="0" smtClean="0"/>
              <a:t>Signatures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2190" y="3562873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Location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2190" y="3840506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Bookmarks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2190" y="4118140"/>
            <a:ext cx="980237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Status</a:t>
            </a:r>
          </a:p>
          <a:p>
            <a:pPr marL="60325" indent="-52388">
              <a:buFont typeface="Arial" pitchFamily="34" charset="0"/>
              <a:buChar char="•"/>
            </a:pPr>
            <a:r>
              <a:rPr lang="en-US" sz="900" dirty="0" smtClean="0"/>
              <a:t>Presence</a:t>
            </a:r>
          </a:p>
          <a:p>
            <a:pPr marL="60325" indent="-52388">
              <a:buFont typeface="Arial" pitchFamily="34" charset="0"/>
              <a:buChar char="•"/>
            </a:pPr>
            <a:r>
              <a:rPr lang="en-US" sz="900" dirty="0" smtClean="0"/>
              <a:t>Microblog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058991" y="447402"/>
            <a:ext cx="1132114" cy="1654353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Reactions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29059" y="926335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Re-share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29059" y="649134"/>
            <a:ext cx="980237" cy="2340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Comments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29059" y="1200325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Like / rating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29059" y="1474315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Recommendations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29059" y="1748304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Tags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24981" y="432412"/>
            <a:ext cx="1132114" cy="326409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Messaging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83556" y="922284"/>
            <a:ext cx="980237" cy="7678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Text chat </a:t>
            </a:r>
            <a:r>
              <a:rPr lang="en-US" sz="900" i="1" dirty="0" smtClean="0"/>
              <a:t>(includes 1:1 and 1:multiple; also includes "Live Chat" such as with Helpline person)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83556" y="637193"/>
            <a:ext cx="980237" cy="233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E-mail  like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83556" y="1748193"/>
            <a:ext cx="980237" cy="232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Voice chat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383556" y="2020105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Video chat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375450" y="2301039"/>
            <a:ext cx="98023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Forward / reply </a:t>
            </a:r>
            <a:r>
              <a:rPr lang="en-US" sz="900" i="1" dirty="0" smtClean="0"/>
              <a:t>(might be part of others or part of 'Sharing")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90736" y="1628225"/>
            <a:ext cx="9802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Alerts / Notifications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814321" y="447400"/>
            <a:ext cx="1132114" cy="1654531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Collaboration</a:t>
            </a:r>
            <a:r>
              <a:rPr lang="en-US" sz="1000" dirty="0" smtClean="0">
                <a:solidFill>
                  <a:schemeClr val="tx1"/>
                </a:solidFill>
              </a:rPr>
              <a:t> / Newsfeed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90736" y="1070365"/>
            <a:ext cx="980237" cy="233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Subscription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90736" y="793217"/>
            <a:ext cx="980237" cy="2309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Data structures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890736" y="1350039"/>
            <a:ext cx="980237" cy="2320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Embedding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4054" y="58056"/>
            <a:ext cx="1453438" cy="2616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lIns="27432" rIns="18288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Human interactions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2633477" y="2052569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Group list(s)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2567880" y="439510"/>
            <a:ext cx="1132114" cy="221883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Group Dynamics</a:t>
            </a:r>
          </a:p>
          <a:p>
            <a:r>
              <a:rPr lang="en-US" sz="1000" i="1" dirty="0" smtClean="0">
                <a:solidFill>
                  <a:schemeClr val="tx1"/>
                </a:solidFill>
              </a:rPr>
              <a:t>(e.g., Community, Team)</a:t>
            </a:r>
            <a:endParaRPr lang="en-US" sz="1000" i="1" dirty="0">
              <a:solidFill>
                <a:schemeClr val="tx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633477" y="1489641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End / Close</a:t>
            </a:r>
            <a:endParaRPr lang="en-US" sz="900" i="1" dirty="0" smtClean="0"/>
          </a:p>
        </p:txBody>
      </p:sp>
      <p:sp>
        <p:nvSpPr>
          <p:cNvPr id="135" name="TextBox 134"/>
          <p:cNvSpPr txBox="1"/>
          <p:nvPr/>
        </p:nvSpPr>
        <p:spPr>
          <a:xfrm>
            <a:off x="2633477" y="930527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Create</a:t>
            </a:r>
            <a:endParaRPr lang="en-US" sz="900" i="1" dirty="0"/>
          </a:p>
        </p:txBody>
      </p:sp>
      <p:sp>
        <p:nvSpPr>
          <p:cNvPr id="136" name="TextBox 135"/>
          <p:cNvSpPr txBox="1"/>
          <p:nvPr/>
        </p:nvSpPr>
        <p:spPr>
          <a:xfrm>
            <a:off x="2633477" y="1771756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Membership list(s)</a:t>
            </a:r>
            <a:endParaRPr lang="en-US" sz="900" i="1" dirty="0" smtClean="0"/>
          </a:p>
        </p:txBody>
      </p:sp>
      <p:sp>
        <p:nvSpPr>
          <p:cNvPr id="137" name="TextBox 136"/>
          <p:cNvSpPr txBox="1"/>
          <p:nvPr/>
        </p:nvSpPr>
        <p:spPr>
          <a:xfrm>
            <a:off x="2633477" y="1218099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Join / Un-join</a:t>
            </a:r>
            <a:endParaRPr lang="en-US" sz="900" i="1" dirty="0"/>
          </a:p>
        </p:txBody>
      </p:sp>
      <p:sp>
        <p:nvSpPr>
          <p:cNvPr id="138" name="TextBox 137"/>
          <p:cNvSpPr txBox="1"/>
          <p:nvPr/>
        </p:nvSpPr>
        <p:spPr>
          <a:xfrm>
            <a:off x="2633477" y="2332191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Distribution list(s)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7932717" y="5238801"/>
            <a:ext cx="980172" cy="1156974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Content 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'structures'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Wiki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Blog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HTML+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Microblog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2886242" y="3530008"/>
            <a:ext cx="1979754" cy="12614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Threading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Sorting (by 'likes', 'most recent',...)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Hyperlinks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Variable device display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Variable security settings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Search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Biz/Mining Intelligence (??)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...</a:t>
            </a:r>
          </a:p>
          <a:p>
            <a:pPr marL="55563" indent="-55563">
              <a:buFont typeface="Arial" pitchFamily="34" charset="0"/>
              <a:buChar char="•"/>
            </a:pP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2929059" y="3241597"/>
            <a:ext cx="1453438" cy="2616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lIns="27432" rIns="18288" rtlCol="0">
            <a:no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Ubiquitous attributes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5260021" y="4824592"/>
            <a:ext cx="2637070" cy="30232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27432" rIns="27432" rtlCol="0">
            <a:noAutofit/>
          </a:bodyPr>
          <a:lstStyle/>
          <a:p>
            <a:pPr>
              <a:lnSpc>
                <a:spcPts val="800"/>
              </a:lnSpc>
            </a:pPr>
            <a:r>
              <a:rPr lang="en-US" sz="900" i="1" dirty="0" smtClean="0"/>
              <a:t>* Note:  professional profile, inside corporate firewall, </a:t>
            </a:r>
          </a:p>
          <a:p>
            <a:pPr>
              <a:lnSpc>
                <a:spcPts val="800"/>
              </a:lnSpc>
            </a:pPr>
            <a:r>
              <a:rPr lang="en-US" sz="900" i="1" dirty="0" smtClean="0"/>
              <a:t>   is separate from one's personal profile.</a:t>
            </a:r>
            <a:endParaRPr lang="en-US" sz="900" i="1" dirty="0"/>
          </a:p>
        </p:txBody>
      </p:sp>
      <p:sp>
        <p:nvSpPr>
          <p:cNvPr id="165" name="TextBox 164"/>
          <p:cNvSpPr txBox="1"/>
          <p:nvPr/>
        </p:nvSpPr>
        <p:spPr>
          <a:xfrm>
            <a:off x="182190" y="1348768"/>
            <a:ext cx="980237" cy="2245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Links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1375450" y="2984763"/>
            <a:ext cx="980237" cy="2308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Connected objects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1375450" y="3263622"/>
            <a:ext cx="980237" cy="2308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Mobile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82190" y="1071135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Document</a:t>
            </a:r>
          </a:p>
        </p:txBody>
      </p:sp>
      <p:sp>
        <p:nvSpPr>
          <p:cNvPr id="95" name="Slide Number Placeholder 9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3031-FB85-4C20-B4FC-3475F7956E2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3326858" y="29184"/>
            <a:ext cx="5817142" cy="307777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All contributions merged; no technologies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grpSp>
        <p:nvGrpSpPr>
          <p:cNvPr id="2" name="Group 83"/>
          <p:cNvGrpSpPr/>
          <p:nvPr/>
        </p:nvGrpSpPr>
        <p:grpSpPr>
          <a:xfrm>
            <a:off x="7197325" y="1294453"/>
            <a:ext cx="1772502" cy="1669775"/>
            <a:chOff x="7225845" y="975139"/>
            <a:chExt cx="1772502" cy="1669775"/>
          </a:xfrm>
        </p:grpSpPr>
        <p:sp>
          <p:nvSpPr>
            <p:cNvPr id="186" name="Rectangle 185"/>
            <p:cNvSpPr/>
            <p:nvPr/>
          </p:nvSpPr>
          <p:spPr>
            <a:xfrm>
              <a:off x="7254736" y="2061250"/>
              <a:ext cx="1708031" cy="134483"/>
            </a:xfrm>
            <a:prstGeom prst="rect">
              <a:avLst/>
            </a:prstGeom>
            <a:solidFill>
              <a:srgbClr val="FF6699">
                <a:alpha val="69804"/>
              </a:srgb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7254736" y="1889395"/>
              <a:ext cx="1708031" cy="134483"/>
            </a:xfrm>
            <a:prstGeom prst="rect">
              <a:avLst/>
            </a:prstGeom>
            <a:solidFill>
              <a:srgbClr val="CC66FF">
                <a:alpha val="69804"/>
              </a:srgb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7254736" y="1527760"/>
              <a:ext cx="1708031" cy="13448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7254736" y="1707752"/>
              <a:ext cx="1708031" cy="13448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7254736" y="2238783"/>
              <a:ext cx="1708031" cy="134483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7254736" y="2417931"/>
              <a:ext cx="1708031" cy="134483"/>
            </a:xfrm>
            <a:prstGeom prst="rect">
              <a:avLst/>
            </a:prstGeom>
            <a:solidFill>
              <a:srgbClr val="FF66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7254736" y="1177504"/>
              <a:ext cx="1708031" cy="134483"/>
            </a:xfrm>
            <a:prstGeom prst="rect">
              <a:avLst/>
            </a:prstGeom>
            <a:solidFill>
              <a:srgbClr val="33CC33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7254736" y="1352632"/>
              <a:ext cx="1708031" cy="134483"/>
            </a:xfrm>
            <a:prstGeom prst="rect">
              <a:avLst/>
            </a:prstGeom>
            <a:solidFill>
              <a:srgbClr val="33CC3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7225845" y="975139"/>
              <a:ext cx="1772502" cy="1669775"/>
            </a:xfrm>
            <a:prstGeom prst="rect">
              <a:avLst/>
            </a:prstGeom>
            <a:noFill/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>
              <a:noAutofit/>
            </a:bodyPr>
            <a:lstStyle/>
            <a:p>
              <a:pPr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Key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Standardized at W3C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W3C Community Group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Standardized at another body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Standardization candidate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Independent standard group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Public standard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No standards body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Known IP issues</a:t>
              </a:r>
            </a:p>
            <a:p>
              <a:endParaRPr lang="en-US" sz="105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82"/>
          <p:cNvGrpSpPr/>
          <p:nvPr/>
        </p:nvGrpSpPr>
        <p:grpSpPr>
          <a:xfrm>
            <a:off x="754742" y="1035502"/>
            <a:ext cx="6273406" cy="5528827"/>
            <a:chOff x="58056" y="658131"/>
            <a:chExt cx="6273406" cy="5528827"/>
          </a:xfrm>
        </p:grpSpPr>
        <p:sp>
          <p:nvSpPr>
            <p:cNvPr id="101" name="Freeform 100"/>
            <p:cNvSpPr/>
            <p:nvPr/>
          </p:nvSpPr>
          <p:spPr>
            <a:xfrm>
              <a:off x="58056" y="962699"/>
              <a:ext cx="6273406" cy="5224259"/>
            </a:xfrm>
            <a:custGeom>
              <a:avLst/>
              <a:gdLst>
                <a:gd name="connsiteX0" fmla="*/ 0 w 6255658"/>
                <a:gd name="connsiteY0" fmla="*/ 0 h 4325489"/>
                <a:gd name="connsiteX1" fmla="*/ 6255658 w 6255658"/>
                <a:gd name="connsiteY1" fmla="*/ 0 h 4325489"/>
                <a:gd name="connsiteX2" fmla="*/ 6255658 w 6255658"/>
                <a:gd name="connsiteY2" fmla="*/ 4325489 h 4325489"/>
                <a:gd name="connsiteX3" fmla="*/ 0 w 6255658"/>
                <a:gd name="connsiteY3" fmla="*/ 4325489 h 4325489"/>
                <a:gd name="connsiteX4" fmla="*/ 0 w 6255658"/>
                <a:gd name="connsiteY4" fmla="*/ 0 h 4325489"/>
                <a:gd name="connsiteX0" fmla="*/ 0 w 6255658"/>
                <a:gd name="connsiteY0" fmla="*/ 0 h 4325490"/>
                <a:gd name="connsiteX1" fmla="*/ 6255658 w 6255658"/>
                <a:gd name="connsiteY1" fmla="*/ 0 h 4325490"/>
                <a:gd name="connsiteX2" fmla="*/ 6255658 w 6255658"/>
                <a:gd name="connsiteY2" fmla="*/ 4325489 h 4325490"/>
                <a:gd name="connsiteX3" fmla="*/ 2351315 w 6255658"/>
                <a:gd name="connsiteY3" fmla="*/ 4325490 h 4325490"/>
                <a:gd name="connsiteX4" fmla="*/ 0 w 6255658"/>
                <a:gd name="connsiteY4" fmla="*/ 4325489 h 4325490"/>
                <a:gd name="connsiteX5" fmla="*/ 0 w 6255658"/>
                <a:gd name="connsiteY5" fmla="*/ 0 h 4325490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6255658 w 6255658"/>
                <a:gd name="connsiteY2" fmla="*/ 4325489 h 4329823"/>
                <a:gd name="connsiteX3" fmla="*/ 2450989 w 6255658"/>
                <a:gd name="connsiteY3" fmla="*/ 4329823 h 4329823"/>
                <a:gd name="connsiteX4" fmla="*/ 0 w 6255658"/>
                <a:gd name="connsiteY4" fmla="*/ 4325489 h 4329823"/>
                <a:gd name="connsiteX5" fmla="*/ 0 w 6255658"/>
                <a:gd name="connsiteY5" fmla="*/ 0 h 4329823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6255658 w 6255658"/>
                <a:gd name="connsiteY2" fmla="*/ 4325489 h 4329823"/>
                <a:gd name="connsiteX3" fmla="*/ 2472657 w 6255658"/>
                <a:gd name="connsiteY3" fmla="*/ 4329823 h 4329823"/>
                <a:gd name="connsiteX4" fmla="*/ 0 w 6255658"/>
                <a:gd name="connsiteY4" fmla="*/ 4325489 h 4329823"/>
                <a:gd name="connsiteX5" fmla="*/ 0 w 6255658"/>
                <a:gd name="connsiteY5" fmla="*/ 0 h 4329823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6255658 w 6255658"/>
                <a:gd name="connsiteY2" fmla="*/ 4325489 h 4329823"/>
                <a:gd name="connsiteX3" fmla="*/ 2485658 w 6255658"/>
                <a:gd name="connsiteY3" fmla="*/ 4329823 h 4329823"/>
                <a:gd name="connsiteX4" fmla="*/ 0 w 6255658"/>
                <a:gd name="connsiteY4" fmla="*/ 4325489 h 4329823"/>
                <a:gd name="connsiteX5" fmla="*/ 0 w 6255658"/>
                <a:gd name="connsiteY5" fmla="*/ 0 h 4329823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6255658 w 6255658"/>
                <a:gd name="connsiteY2" fmla="*/ 4325489 h 4329823"/>
                <a:gd name="connsiteX3" fmla="*/ 3846562 w 6255658"/>
                <a:gd name="connsiteY3" fmla="*/ 4322050 h 4329823"/>
                <a:gd name="connsiteX4" fmla="*/ 2485658 w 6255658"/>
                <a:gd name="connsiteY4" fmla="*/ 4329823 h 4329823"/>
                <a:gd name="connsiteX5" fmla="*/ 0 w 6255658"/>
                <a:gd name="connsiteY5" fmla="*/ 4325489 h 4329823"/>
                <a:gd name="connsiteX6" fmla="*/ 0 w 6255658"/>
                <a:gd name="connsiteY6" fmla="*/ 0 h 4329823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6255658 w 6255658"/>
                <a:gd name="connsiteY2" fmla="*/ 4325489 h 4329823"/>
                <a:gd name="connsiteX3" fmla="*/ 2485796 w 6255658"/>
                <a:gd name="connsiteY3" fmla="*/ 2649261 h 4329823"/>
                <a:gd name="connsiteX4" fmla="*/ 2485658 w 6255658"/>
                <a:gd name="connsiteY4" fmla="*/ 4329823 h 4329823"/>
                <a:gd name="connsiteX5" fmla="*/ 0 w 6255658"/>
                <a:gd name="connsiteY5" fmla="*/ 4325489 h 4329823"/>
                <a:gd name="connsiteX6" fmla="*/ 0 w 6255658"/>
                <a:gd name="connsiteY6" fmla="*/ 0 h 4329823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6255658 w 6255658"/>
                <a:gd name="connsiteY2" fmla="*/ 4325489 h 4329823"/>
                <a:gd name="connsiteX3" fmla="*/ 4154251 w 6255658"/>
                <a:gd name="connsiteY3" fmla="*/ 3398983 h 4329823"/>
                <a:gd name="connsiteX4" fmla="*/ 2485796 w 6255658"/>
                <a:gd name="connsiteY4" fmla="*/ 2649261 h 4329823"/>
                <a:gd name="connsiteX5" fmla="*/ 2485658 w 6255658"/>
                <a:gd name="connsiteY5" fmla="*/ 4329823 h 4329823"/>
                <a:gd name="connsiteX6" fmla="*/ 0 w 6255658"/>
                <a:gd name="connsiteY6" fmla="*/ 4325489 h 4329823"/>
                <a:gd name="connsiteX7" fmla="*/ 0 w 6255658"/>
                <a:gd name="connsiteY7" fmla="*/ 0 h 4329823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6255658 w 6255658"/>
                <a:gd name="connsiteY2" fmla="*/ 4325489 h 4329823"/>
                <a:gd name="connsiteX3" fmla="*/ 4981978 w 6255658"/>
                <a:gd name="connsiteY3" fmla="*/ 2653595 h 4329823"/>
                <a:gd name="connsiteX4" fmla="*/ 2485796 w 6255658"/>
                <a:gd name="connsiteY4" fmla="*/ 2649261 h 4329823"/>
                <a:gd name="connsiteX5" fmla="*/ 2485658 w 6255658"/>
                <a:gd name="connsiteY5" fmla="*/ 4329823 h 4329823"/>
                <a:gd name="connsiteX6" fmla="*/ 0 w 6255658"/>
                <a:gd name="connsiteY6" fmla="*/ 4325489 h 4329823"/>
                <a:gd name="connsiteX7" fmla="*/ 0 w 6255658"/>
                <a:gd name="connsiteY7" fmla="*/ 0 h 4329823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4990232 w 6255658"/>
                <a:gd name="connsiteY2" fmla="*/ 2228002 h 4329823"/>
                <a:gd name="connsiteX3" fmla="*/ 4981978 w 6255658"/>
                <a:gd name="connsiteY3" fmla="*/ 2653595 h 4329823"/>
                <a:gd name="connsiteX4" fmla="*/ 2485796 w 6255658"/>
                <a:gd name="connsiteY4" fmla="*/ 2649261 h 4329823"/>
                <a:gd name="connsiteX5" fmla="*/ 2485658 w 6255658"/>
                <a:gd name="connsiteY5" fmla="*/ 4329823 h 4329823"/>
                <a:gd name="connsiteX6" fmla="*/ 0 w 6255658"/>
                <a:gd name="connsiteY6" fmla="*/ 4325489 h 4329823"/>
                <a:gd name="connsiteX7" fmla="*/ 0 w 6255658"/>
                <a:gd name="connsiteY7" fmla="*/ 0 h 4329823"/>
                <a:gd name="connsiteX0" fmla="*/ 0 w 6255658"/>
                <a:gd name="connsiteY0" fmla="*/ 0 h 4329823"/>
                <a:gd name="connsiteX1" fmla="*/ 6255658 w 6255658"/>
                <a:gd name="connsiteY1" fmla="*/ 0 h 4329823"/>
                <a:gd name="connsiteX2" fmla="*/ 5454346 w 6255658"/>
                <a:gd name="connsiteY2" fmla="*/ 1405504 h 4329823"/>
                <a:gd name="connsiteX3" fmla="*/ 4990232 w 6255658"/>
                <a:gd name="connsiteY3" fmla="*/ 2228002 h 4329823"/>
                <a:gd name="connsiteX4" fmla="*/ 4981978 w 6255658"/>
                <a:gd name="connsiteY4" fmla="*/ 2653595 h 4329823"/>
                <a:gd name="connsiteX5" fmla="*/ 2485796 w 6255658"/>
                <a:gd name="connsiteY5" fmla="*/ 2649261 h 4329823"/>
                <a:gd name="connsiteX6" fmla="*/ 2485658 w 6255658"/>
                <a:gd name="connsiteY6" fmla="*/ 4329823 h 4329823"/>
                <a:gd name="connsiteX7" fmla="*/ 0 w 6255658"/>
                <a:gd name="connsiteY7" fmla="*/ 4325489 h 4329823"/>
                <a:gd name="connsiteX8" fmla="*/ 0 w 6255658"/>
                <a:gd name="connsiteY8" fmla="*/ 0 h 4329823"/>
                <a:gd name="connsiteX0" fmla="*/ 0 w 6273406"/>
                <a:gd name="connsiteY0" fmla="*/ 0 h 4329823"/>
                <a:gd name="connsiteX1" fmla="*/ 6255658 w 6273406"/>
                <a:gd name="connsiteY1" fmla="*/ 0 h 4329823"/>
                <a:gd name="connsiteX2" fmla="*/ 6273406 w 6273406"/>
                <a:gd name="connsiteY2" fmla="*/ 2220230 h 4329823"/>
                <a:gd name="connsiteX3" fmla="*/ 4990232 w 6273406"/>
                <a:gd name="connsiteY3" fmla="*/ 2228002 h 4329823"/>
                <a:gd name="connsiteX4" fmla="*/ 4981978 w 6273406"/>
                <a:gd name="connsiteY4" fmla="*/ 2653595 h 4329823"/>
                <a:gd name="connsiteX5" fmla="*/ 2485796 w 6273406"/>
                <a:gd name="connsiteY5" fmla="*/ 2649261 h 4329823"/>
                <a:gd name="connsiteX6" fmla="*/ 2485658 w 6273406"/>
                <a:gd name="connsiteY6" fmla="*/ 4329823 h 4329823"/>
                <a:gd name="connsiteX7" fmla="*/ 0 w 6273406"/>
                <a:gd name="connsiteY7" fmla="*/ 4325489 h 4329823"/>
                <a:gd name="connsiteX8" fmla="*/ 0 w 6273406"/>
                <a:gd name="connsiteY8" fmla="*/ 0 h 432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73406" h="4329823">
                  <a:moveTo>
                    <a:pt x="0" y="0"/>
                  </a:moveTo>
                  <a:lnTo>
                    <a:pt x="6255658" y="0"/>
                  </a:lnTo>
                  <a:lnTo>
                    <a:pt x="6273406" y="2220230"/>
                  </a:lnTo>
                  <a:lnTo>
                    <a:pt x="4990232" y="2228002"/>
                  </a:lnTo>
                  <a:lnTo>
                    <a:pt x="4981978" y="2653595"/>
                  </a:lnTo>
                  <a:lnTo>
                    <a:pt x="2485796" y="2649261"/>
                  </a:lnTo>
                  <a:lnTo>
                    <a:pt x="2485658" y="4329823"/>
                  </a:lnTo>
                  <a:lnTo>
                    <a:pt x="0" y="4325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3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endParaRPr lang="en-US" sz="1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5136102" y="1432502"/>
              <a:ext cx="931653" cy="129396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3894491" y="1597925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3894491" y="1743597"/>
              <a:ext cx="931653" cy="129396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3898971" y="1883660"/>
              <a:ext cx="931653" cy="129396"/>
            </a:xfrm>
            <a:prstGeom prst="rect">
              <a:avLst/>
            </a:prstGeom>
            <a:solidFill>
              <a:srgbClr val="CC66FF">
                <a:alpha val="6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896729" y="2428416"/>
              <a:ext cx="931653" cy="129396"/>
            </a:xfrm>
            <a:prstGeom prst="rect">
              <a:avLst/>
            </a:prstGeom>
            <a:solidFill>
              <a:srgbClr val="33CC33">
                <a:alpha val="6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3894487" y="2849756"/>
              <a:ext cx="931653" cy="129396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892245" y="2998133"/>
              <a:ext cx="931653" cy="276962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1409026" y="1428029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1409026" y="2400696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1409026" y="2546368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1406782" y="2969408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1406782" y="3122550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1265" y="1032486"/>
              <a:ext cx="1132114" cy="5079109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Sharing</a:t>
              </a:r>
              <a:r>
                <a:rPr lang="en-US" sz="1000" dirty="0" smtClean="0">
                  <a:solidFill>
                    <a:srgbClr val="FF0000"/>
                  </a:solidFill>
                </a:rPr>
                <a:t> / Collaboration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4169" y="2535485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Images</a:t>
              </a:r>
            </a:p>
          </p:txBody>
        </p:sp>
        <p:grpSp>
          <p:nvGrpSpPr>
            <p:cNvPr id="4" name="Group 78"/>
            <p:cNvGrpSpPr/>
            <p:nvPr/>
          </p:nvGrpSpPr>
          <p:grpSpPr>
            <a:xfrm>
              <a:off x="184169" y="2117922"/>
              <a:ext cx="980237" cy="369332"/>
              <a:chOff x="184169" y="1517847"/>
              <a:chExt cx="980237" cy="369332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205516" y="1708191"/>
                <a:ext cx="931653" cy="125864"/>
              </a:xfrm>
              <a:prstGeom prst="rect">
                <a:avLst/>
              </a:prstGeom>
              <a:solidFill>
                <a:srgbClr val="FFFF66">
                  <a:alpha val="69804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84169" y="1517847"/>
                <a:ext cx="980237" cy="3693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dirty="0" smtClean="0"/>
                  <a:t>Links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900" i="1" dirty="0" smtClean="0"/>
                  <a:t>OExchange</a:t>
                </a:r>
                <a:endParaRPr lang="en-US" sz="900" i="1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84169" y="2814548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Video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4169" y="3093611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Audio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4169" y="1424331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Text</a:t>
              </a:r>
              <a:r>
                <a:rPr lang="en-US" sz="900" dirty="0" smtClean="0">
                  <a:solidFill>
                    <a:srgbClr val="FF0000"/>
                  </a:solidFill>
                </a:rPr>
                <a:t> </a:t>
              </a:r>
              <a:endParaRPr lang="en-US" sz="900" dirty="0" smtClean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4169" y="3372674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Tasks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4169" y="3651737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Events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4169" y="3930800"/>
              <a:ext cx="980237" cy="50783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Workflow</a:t>
              </a:r>
            </a:p>
            <a:p>
              <a:pPr marL="60325" indent="-52388">
                <a:buFont typeface="Arial" pitchFamily="34" charset="0"/>
                <a:buChar char="•"/>
              </a:pPr>
              <a:r>
                <a:rPr lang="en-US" sz="900" dirty="0" smtClean="0"/>
                <a:t>Routing</a:t>
              </a:r>
            </a:p>
            <a:p>
              <a:pPr marL="60325" indent="-52388">
                <a:buFont typeface="Arial" pitchFamily="34" charset="0"/>
                <a:buChar char="•"/>
              </a:pPr>
              <a:r>
                <a:rPr lang="en-US" sz="900" dirty="0" smtClean="0"/>
                <a:t>Signatures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84169" y="4486862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Location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4169" y="4765925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Bookmarks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4169" y="5039082"/>
              <a:ext cx="980237" cy="50783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Status</a:t>
              </a:r>
            </a:p>
            <a:p>
              <a:pPr marL="60325" indent="-52388">
                <a:buFont typeface="Arial" pitchFamily="34" charset="0"/>
                <a:buChar char="•"/>
              </a:pPr>
              <a:r>
                <a:rPr lang="en-US" sz="900" dirty="0" smtClean="0"/>
                <a:t>Presence</a:t>
              </a:r>
            </a:p>
            <a:p>
              <a:pPr marL="60325" indent="-52388">
                <a:buFont typeface="Arial" pitchFamily="34" charset="0"/>
                <a:buChar char="•"/>
              </a:pPr>
              <a:r>
                <a:rPr lang="en-US" sz="900" dirty="0" smtClean="0"/>
                <a:t>Microblog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058991" y="1047477"/>
              <a:ext cx="1132114" cy="2067638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Reactions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15680" y="1747851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Re-share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115680" y="1249209"/>
              <a:ext cx="980237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Comments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Salmon</a:t>
              </a:r>
              <a:endParaRPr lang="en-US" sz="900" i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115680" y="2083327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Like / rating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115680" y="2418803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Recommendations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324981" y="1032486"/>
              <a:ext cx="1132114" cy="5079109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Messaging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83556" y="1665369"/>
              <a:ext cx="980237" cy="1061829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Text chat</a:t>
              </a:r>
              <a:r>
                <a:rPr lang="en-US" sz="900" i="1" dirty="0" smtClean="0"/>
                <a:t> (includes 1:1 and 1:multiple; also "Live Chat" such as with Helpline person)</a:t>
              </a:r>
            </a:p>
            <a:p>
              <a:pPr marL="63500" indent="-55563">
                <a:buFont typeface="Arial" pitchFamily="34" charset="0"/>
                <a:buChar char="•"/>
              </a:pPr>
              <a:r>
                <a:rPr lang="en-US" sz="900" i="1" dirty="0" smtClean="0"/>
                <a:t>XMPP</a:t>
              </a:r>
            </a:p>
            <a:p>
              <a:pPr marL="63500" indent="-55563">
                <a:buFont typeface="Arial" pitchFamily="34" charset="0"/>
                <a:buChar char="•"/>
              </a:pPr>
              <a:r>
                <a:rPr lang="en-US" sz="900" i="1" dirty="0" smtClean="0"/>
                <a:t>IRC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83556" y="1237268"/>
              <a:ext cx="980237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E-mail  like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SMTP</a:t>
              </a:r>
              <a:endParaRPr lang="en-US" sz="900" i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83556" y="2785967"/>
              <a:ext cx="980237" cy="50783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Voice chat</a:t>
              </a:r>
            </a:p>
            <a:p>
              <a:pPr marL="57150" indent="-57150">
                <a:buFont typeface="Arial" pitchFamily="34" charset="0"/>
                <a:buChar char="•"/>
              </a:pPr>
              <a:r>
                <a:rPr lang="en-US" sz="900" i="1" dirty="0" smtClean="0"/>
                <a:t>Jingle</a:t>
              </a:r>
            </a:p>
            <a:p>
              <a:pPr marL="57150" indent="-57150">
                <a:buFont typeface="Arial" pitchFamily="34" charset="0"/>
                <a:buChar char="•"/>
              </a:pPr>
              <a:r>
                <a:rPr lang="en-US" sz="900" i="1" dirty="0" smtClean="0"/>
                <a:t>STP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383556" y="3352567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Video chat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383556" y="3642168"/>
              <a:ext cx="980237" cy="64633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Forward / reply (might be part of others or part of 'Sharing")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383556" y="4347269"/>
              <a:ext cx="980237" cy="78483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Threaded discussions (e.g., bulletin board; includes "Idea Generation / Jam")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72896" y="3360694"/>
              <a:ext cx="980237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Alerts / Notifications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814321" y="1047476"/>
              <a:ext cx="1132114" cy="3019465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Collaboration</a:t>
              </a:r>
              <a:r>
                <a:rPr lang="en-US" sz="1000" dirty="0" smtClean="0">
                  <a:solidFill>
                    <a:srgbClr val="FF0000"/>
                  </a:solidFill>
                </a:rPr>
                <a:t> / Newsfeed</a:t>
              </a:r>
            </a:p>
            <a:p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872896" y="2233230"/>
              <a:ext cx="980237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Subscription</a:t>
              </a:r>
            </a:p>
            <a:p>
              <a:pPr marL="57150" indent="-57150">
                <a:buFont typeface="Arial" pitchFamily="34" charset="0"/>
                <a:buChar char="•"/>
              </a:pPr>
              <a:r>
                <a:rPr lang="en-US" sz="900" i="1" dirty="0" smtClean="0"/>
                <a:t>OStatus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872896" y="2658463"/>
              <a:ext cx="980237" cy="64633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Embedding</a:t>
              </a:r>
            </a:p>
            <a:p>
              <a:pPr marL="57150" indent="-57150">
                <a:buFont typeface="Arial" pitchFamily="34" charset="0"/>
                <a:buChar char="•"/>
              </a:pPr>
              <a:r>
                <a:rPr lang="en-US" sz="900" i="1" dirty="0" smtClean="0"/>
                <a:t>oEmbed</a:t>
              </a:r>
            </a:p>
            <a:p>
              <a:pPr marL="57150" indent="-57150">
                <a:buFont typeface="Arial" pitchFamily="34" charset="0"/>
                <a:buChar char="•"/>
              </a:pPr>
              <a:r>
                <a:rPr lang="en-US" sz="900" i="1" dirty="0" smtClean="0"/>
                <a:t>Embedded Experience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39814" y="658131"/>
              <a:ext cx="1453438" cy="26161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Human interactions</a:t>
              </a:r>
              <a:endParaRPr lang="en-US" sz="11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619829" y="2652644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Group list(s)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567880" y="1039585"/>
              <a:ext cx="1132114" cy="2218839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/>
            <a:lstStyle/>
            <a:p>
              <a:r>
                <a:rPr lang="en-US" sz="1000" dirty="0" smtClean="0">
                  <a:solidFill>
                    <a:schemeClr val="tx1"/>
                  </a:solidFill>
                </a:rPr>
                <a:t>Group Dynamics</a:t>
              </a:r>
            </a:p>
            <a:p>
              <a:r>
                <a:rPr lang="en-US" sz="1000" dirty="0" smtClean="0">
                  <a:solidFill>
                    <a:schemeClr val="tx1"/>
                  </a:solidFill>
                </a:rPr>
                <a:t>(e.g., Community, Team)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619829" y="2089716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End / Close</a:t>
              </a:r>
              <a:endParaRPr lang="en-US" sz="900" i="1" dirty="0" smtClean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619829" y="1530602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Create</a:t>
              </a:r>
              <a:endParaRPr lang="en-US" sz="900" i="1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619829" y="2371831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Membership list(s)</a:t>
              </a:r>
              <a:endParaRPr lang="en-US" sz="900" i="1" dirty="0" smtClean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619829" y="1818174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Join / Un-join</a:t>
              </a:r>
              <a:endParaRPr lang="en-US" sz="900" i="1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619829" y="2932266"/>
              <a:ext cx="980237" cy="2308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900" dirty="0" smtClean="0"/>
                <a:t>Distribution list(s)</a:t>
              </a:r>
            </a:p>
          </p:txBody>
        </p:sp>
        <p:grpSp>
          <p:nvGrpSpPr>
            <p:cNvPr id="5" name="Group 77"/>
            <p:cNvGrpSpPr/>
            <p:nvPr/>
          </p:nvGrpSpPr>
          <p:grpSpPr>
            <a:xfrm>
              <a:off x="1384118" y="5175287"/>
              <a:ext cx="980237" cy="343456"/>
              <a:chOff x="1384118" y="4575212"/>
              <a:chExt cx="980237" cy="343456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1408238" y="4764430"/>
                <a:ext cx="931653" cy="125864"/>
              </a:xfrm>
              <a:prstGeom prst="rect">
                <a:avLst/>
              </a:prstGeom>
              <a:solidFill>
                <a:srgbClr val="FFFF66">
                  <a:alpha val="69804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1384118" y="4575212"/>
                <a:ext cx="980237" cy="34345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no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Connected objects</a:t>
                </a:r>
              </a:p>
              <a:p>
                <a:pPr marL="55563" indent="-55563">
                  <a:buFont typeface="Arial" pitchFamily="34" charset="0"/>
                  <a:buChar char="•"/>
                </a:pPr>
                <a:r>
                  <a:rPr lang="en-US" sz="900" i="1" dirty="0" smtClean="0">
                    <a:solidFill>
                      <a:srgbClr val="FF0000"/>
                    </a:solidFill>
                  </a:rPr>
                  <a:t>Salmon</a:t>
                </a:r>
              </a:p>
            </p:txBody>
          </p:sp>
        </p:grpSp>
        <p:grpSp>
          <p:nvGrpSpPr>
            <p:cNvPr id="6" name="Group 74"/>
            <p:cNvGrpSpPr/>
            <p:nvPr/>
          </p:nvGrpSpPr>
          <p:grpSpPr>
            <a:xfrm>
              <a:off x="1384118" y="5579751"/>
              <a:ext cx="980237" cy="371071"/>
              <a:chOff x="1384118" y="4979676"/>
              <a:chExt cx="980237" cy="371071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1407491" y="5163242"/>
                <a:ext cx="931653" cy="129396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1384118" y="4979676"/>
                <a:ext cx="980237" cy="37107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27432" rIns="18288" rtlCol="0">
                <a:no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Mobile</a:t>
                </a:r>
              </a:p>
              <a:p>
                <a:pPr marL="55563" indent="-55563">
                  <a:buFont typeface="Arial" pitchFamily="34" charset="0"/>
                  <a:buChar char="•"/>
                </a:pPr>
                <a:r>
                  <a:rPr lang="en-US" sz="900" i="1" dirty="0" smtClean="0">
                    <a:solidFill>
                      <a:srgbClr val="FF0000"/>
                    </a:solidFill>
                  </a:rPr>
                  <a:t>OMA Push</a:t>
                </a:r>
              </a:p>
            </p:txBody>
          </p:sp>
        </p:grpSp>
        <p:grpSp>
          <p:nvGrpSpPr>
            <p:cNvPr id="7" name="Group 75"/>
            <p:cNvGrpSpPr/>
            <p:nvPr/>
          </p:nvGrpSpPr>
          <p:grpSpPr>
            <a:xfrm>
              <a:off x="182190" y="1707785"/>
              <a:ext cx="980237" cy="355329"/>
              <a:chOff x="182190" y="1107710"/>
              <a:chExt cx="980237" cy="355329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205224" y="1292754"/>
                <a:ext cx="931653" cy="129396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82190" y="1107710"/>
                <a:ext cx="980237" cy="3553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27432" rIns="18288" rtlCol="0">
                <a:no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</a:rPr>
                  <a:t>Document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900" i="1" dirty="0" smtClean="0">
                    <a:solidFill>
                      <a:srgbClr val="FF0000"/>
                    </a:solidFill>
                  </a:rPr>
                  <a:t>CMIS</a:t>
                </a:r>
              </a:p>
            </p:txBody>
          </p:sp>
        </p:grpSp>
        <p:grpSp>
          <p:nvGrpSpPr>
            <p:cNvPr id="8" name="Group 72"/>
            <p:cNvGrpSpPr/>
            <p:nvPr/>
          </p:nvGrpSpPr>
          <p:grpSpPr>
            <a:xfrm>
              <a:off x="186098" y="5531691"/>
              <a:ext cx="980237" cy="230832"/>
              <a:chOff x="186098" y="4891424"/>
              <a:chExt cx="980237" cy="230832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203943" y="4949073"/>
                <a:ext cx="931653" cy="129396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86098" y="4891424"/>
                <a:ext cx="980237" cy="2308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27432" rIns="18288" rtlCol="0">
                <a:spAutoFit/>
              </a:bodyPr>
              <a:lstStyle/>
              <a:p>
                <a:r>
                  <a:rPr lang="en-US" sz="900" i="1" dirty="0" smtClean="0">
                    <a:solidFill>
                      <a:srgbClr val="FF0000"/>
                    </a:solidFill>
                  </a:rPr>
                  <a:t>OMA  MobSocNet</a:t>
                </a:r>
              </a:p>
            </p:txBody>
          </p:sp>
        </p:grpSp>
        <p:sp>
          <p:nvSpPr>
            <p:cNvPr id="80" name="Rectangle 79"/>
            <p:cNvSpPr/>
            <p:nvPr/>
          </p:nvSpPr>
          <p:spPr>
            <a:xfrm>
              <a:off x="3901036" y="2025206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872896" y="1413192"/>
              <a:ext cx="980237" cy="77446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lIns="27432" rIns="18288" rtlCol="0">
              <a:noAutofit/>
            </a:bodyPr>
            <a:lstStyle/>
            <a:p>
              <a:r>
                <a:rPr lang="en-US" sz="900" dirty="0" smtClean="0"/>
                <a:t>Data structures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Atom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SIOC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ActivityStreams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JRD (XRD, JSON)</a:t>
              </a:r>
              <a:endParaRPr lang="en-US" sz="900" i="1" dirty="0"/>
            </a:p>
          </p:txBody>
        </p:sp>
      </p:grpSp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3031-FB85-4C20-B4FC-3475F7956E2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3326858" y="29184"/>
            <a:ext cx="5817142" cy="307777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Adding technologies, standards, and who is doing. (Not complete)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5245697" y="3200575"/>
            <a:ext cx="3753163" cy="24364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845868" y="4482648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6600649" y="3631549"/>
            <a:ext cx="931653" cy="129396"/>
          </a:xfrm>
          <a:prstGeom prst="rect">
            <a:avLst/>
          </a:prstGeom>
          <a:solidFill>
            <a:srgbClr val="FFFF66">
              <a:alpha val="7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6600649" y="3771917"/>
            <a:ext cx="931653" cy="129396"/>
          </a:xfrm>
          <a:prstGeom prst="rect">
            <a:avLst/>
          </a:prstGeom>
          <a:solidFill>
            <a:srgbClr val="FFFF66">
              <a:alpha val="7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6604665" y="4056665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6604665" y="3916297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7847927" y="4197033"/>
            <a:ext cx="931653" cy="129396"/>
          </a:xfrm>
          <a:prstGeom prst="rect">
            <a:avLst/>
          </a:prstGeom>
          <a:solidFill>
            <a:srgbClr val="FFFF66">
              <a:alpha val="7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7847927" y="4337401"/>
            <a:ext cx="931653" cy="129396"/>
          </a:xfrm>
          <a:prstGeom prst="rect">
            <a:avLst/>
          </a:prstGeom>
          <a:solidFill>
            <a:srgbClr val="FFFF66">
              <a:alpha val="7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7847927" y="4056665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7847927" y="3916297"/>
            <a:ext cx="931653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5446" y="3259757"/>
            <a:ext cx="1132114" cy="1268001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r>
              <a:rPr lang="en-US" sz="1000" dirty="0" smtClean="0">
                <a:solidFill>
                  <a:schemeClr val="tx1"/>
                </a:solidFill>
              </a:rPr>
              <a:t>Identity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Given/family name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User name(s)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Assigned number(s) (e.g., governmental)</a:t>
            </a:r>
            <a:endParaRPr lang="en-US" sz="1000" i="1" dirty="0">
              <a:solidFill>
                <a:schemeClr val="tx1"/>
              </a:solidFill>
            </a:endParaRP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 ....</a:t>
            </a:r>
          </a:p>
        </p:txBody>
      </p:sp>
      <p:sp>
        <p:nvSpPr>
          <p:cNvPr id="89" name="Rectangle 88"/>
          <p:cNvSpPr/>
          <p:nvPr/>
        </p:nvSpPr>
        <p:spPr>
          <a:xfrm>
            <a:off x="5362437" y="4942434"/>
            <a:ext cx="1055078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362437" y="5086209"/>
            <a:ext cx="1055078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5491" y="4613109"/>
            <a:ext cx="1130195" cy="693398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r>
              <a:rPr lang="en-US" sz="1000" dirty="0" smtClean="0">
                <a:solidFill>
                  <a:schemeClr val="tx1"/>
                </a:solidFill>
              </a:rPr>
              <a:t>Addressing</a:t>
            </a:r>
          </a:p>
          <a:p>
            <a:pPr indent="-5238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snail mail address</a:t>
            </a:r>
          </a:p>
          <a:p>
            <a:pPr indent="-5238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email address</a:t>
            </a:r>
          </a:p>
          <a:p>
            <a:pPr indent="-5238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URI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67969" y="3259866"/>
            <a:ext cx="1132114" cy="2316078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r>
              <a:rPr lang="en-US" sz="1000" dirty="0" smtClean="0">
                <a:solidFill>
                  <a:schemeClr val="tx1"/>
                </a:solidFill>
              </a:rPr>
              <a:t>Profile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9622" y="3442745"/>
            <a:ext cx="980237" cy="2308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Profile page  ??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19622" y="3727203"/>
            <a:ext cx="980237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Profile data</a:t>
            </a:r>
          </a:p>
          <a:p>
            <a:pPr marL="58738" indent="-50800">
              <a:buFont typeface="Arial" pitchFamily="34" charset="0"/>
              <a:buChar char="•"/>
            </a:pPr>
            <a:r>
              <a:rPr lang="en-US" sz="900" i="1" dirty="0" smtClean="0"/>
              <a:t>hCard</a:t>
            </a:r>
          </a:p>
          <a:p>
            <a:pPr marL="58738" indent="-50800">
              <a:buFont typeface="Arial" pitchFamily="34" charset="0"/>
              <a:buChar char="•"/>
            </a:pPr>
            <a:r>
              <a:rPr lang="en-US" sz="900" i="1" dirty="0" smtClean="0"/>
              <a:t>vCard</a:t>
            </a:r>
          </a:p>
          <a:p>
            <a:pPr marL="58738" indent="-50800">
              <a:buFont typeface="Arial" pitchFamily="34" charset="0"/>
              <a:buChar char="•"/>
            </a:pPr>
            <a:r>
              <a:rPr lang="en-US" sz="900" i="1" strike="sngStrike" dirty="0" smtClean="0">
                <a:solidFill>
                  <a:srgbClr val="FF0000"/>
                </a:solidFill>
              </a:rPr>
              <a:t>ActivityStreams</a:t>
            </a:r>
          </a:p>
          <a:p>
            <a:pPr marL="58738" indent="-50800">
              <a:buFont typeface="Arial" pitchFamily="34" charset="0"/>
              <a:buChar char="•"/>
            </a:pPr>
            <a:r>
              <a:rPr lang="en-US" sz="900" i="1" dirty="0" smtClean="0"/>
              <a:t>Portable Contacts</a:t>
            </a:r>
          </a:p>
          <a:p>
            <a:pPr marL="58738" indent="-50800">
              <a:buFont typeface="Arial" pitchFamily="34" charset="0"/>
              <a:buChar char="•"/>
            </a:pPr>
            <a:r>
              <a:rPr lang="en-US" sz="900" i="1" dirty="0" smtClean="0">
                <a:solidFill>
                  <a:srgbClr val="FF0000"/>
                </a:solidFill>
              </a:rPr>
              <a:t>OpenSocial</a:t>
            </a:r>
            <a:endParaRPr lang="en-US" sz="900" i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19622" y="4704159"/>
            <a:ext cx="980237" cy="2308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Presence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819622" y="4988617"/>
            <a:ext cx="980237" cy="2308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Location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819622" y="5273074"/>
            <a:ext cx="980237" cy="2308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Skills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24067" y="3259866"/>
            <a:ext cx="1132114" cy="197683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r>
              <a:rPr lang="en-US" sz="1000" dirty="0" smtClean="0">
                <a:solidFill>
                  <a:schemeClr val="tx1"/>
                </a:solidFill>
              </a:rPr>
              <a:t>Social Graph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2642" y="4294436"/>
            <a:ext cx="980237" cy="23024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Groups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82642" y="3442745"/>
            <a:ext cx="980237" cy="78283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Contacts 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i="1" dirty="0" smtClean="0"/>
              <a:t>Portable Contacts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i="1" dirty="0" smtClean="0"/>
              <a:t>FOAF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i="1" dirty="0" smtClean="0"/>
              <a:t>vCard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i="1" dirty="0" smtClean="0"/>
              <a:t>XFN</a:t>
            </a:r>
            <a:endParaRPr lang="en-US" sz="9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6582642" y="4593540"/>
            <a:ext cx="980237" cy="23024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Brands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582642" y="4898340"/>
            <a:ext cx="980237" cy="23024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900" dirty="0" smtClean="0"/>
              <a:t>Access control ??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452119" y="2922577"/>
            <a:ext cx="1453438" cy="26161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About the human *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5236270" y="5360460"/>
            <a:ext cx="2603785" cy="302327"/>
          </a:xfrm>
          <a:prstGeom prst="rect">
            <a:avLst/>
          </a:prstGeom>
          <a:noFill/>
          <a:ln w="9525">
            <a:noFill/>
          </a:ln>
        </p:spPr>
        <p:txBody>
          <a:bodyPr wrap="square" lIns="27432" rIns="27432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900" i="1" dirty="0" smtClean="0"/>
              <a:t>*Note: inside corporate firewall one has  professional</a:t>
            </a:r>
          </a:p>
          <a:p>
            <a:pPr>
              <a:lnSpc>
                <a:spcPts val="800"/>
              </a:lnSpc>
            </a:pPr>
            <a:r>
              <a:rPr lang="en-US" sz="900" i="1" dirty="0" smtClean="0"/>
              <a:t>   profile, separate from one's personal profile.</a:t>
            </a:r>
            <a:endParaRPr lang="en-US" sz="900" i="1" dirty="0"/>
          </a:p>
        </p:txBody>
      </p:sp>
      <p:sp>
        <p:nvSpPr>
          <p:cNvPr id="49" name="Rectangle 48"/>
          <p:cNvSpPr/>
          <p:nvPr/>
        </p:nvSpPr>
        <p:spPr>
          <a:xfrm>
            <a:off x="7254736" y="2061250"/>
            <a:ext cx="1708031" cy="134483"/>
          </a:xfrm>
          <a:prstGeom prst="rect">
            <a:avLst/>
          </a:prstGeom>
          <a:solidFill>
            <a:srgbClr val="FF6699">
              <a:alpha val="69804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254736" y="1889395"/>
            <a:ext cx="1708031" cy="134483"/>
          </a:xfrm>
          <a:prstGeom prst="rect">
            <a:avLst/>
          </a:prstGeom>
          <a:solidFill>
            <a:srgbClr val="CC66FF">
              <a:alpha val="69804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254736" y="1527760"/>
            <a:ext cx="1708031" cy="134483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254736" y="1707752"/>
            <a:ext cx="1708031" cy="134483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254736" y="2238783"/>
            <a:ext cx="1708031" cy="134483"/>
          </a:xfrm>
          <a:prstGeom prst="rect">
            <a:avLst/>
          </a:prstGeom>
          <a:solidFill>
            <a:srgbClr val="FFFF6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254736" y="2417931"/>
            <a:ext cx="1708031" cy="134483"/>
          </a:xfrm>
          <a:prstGeom prst="rect">
            <a:avLst/>
          </a:prstGeom>
          <a:solidFill>
            <a:srgbClr val="FF66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254736" y="1177504"/>
            <a:ext cx="1708031" cy="134483"/>
          </a:xfrm>
          <a:prstGeom prst="rect">
            <a:avLst/>
          </a:prstGeom>
          <a:solidFill>
            <a:srgbClr val="33CC3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254736" y="1352632"/>
            <a:ext cx="1708031" cy="134483"/>
          </a:xfrm>
          <a:prstGeom prst="rect">
            <a:avLst/>
          </a:prstGeom>
          <a:solidFill>
            <a:srgbClr val="33CC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225845" y="975139"/>
            <a:ext cx="1772502" cy="1669775"/>
          </a:xfrm>
          <a:prstGeom prst="rect">
            <a:avLst/>
          </a:prstGeom>
          <a:noFill/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pPr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Key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Standardized at W3C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W3C Community Group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Standardized at another body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Standardization candidate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Independent standard group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Public standard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No standards body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Known IP issues</a:t>
            </a:r>
          </a:p>
          <a:p>
            <a:endParaRPr lang="en-US" sz="1050" dirty="0" smtClean="0">
              <a:solidFill>
                <a:schemeClr val="tx1"/>
              </a:solidFill>
            </a:endParaRPr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3031-FB85-4C20-B4FC-3475F7956E2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326858" y="29184"/>
            <a:ext cx="5817142" cy="307777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Adding technologies, standards, and who is doing. (Not complete)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>
            <a:off x="7225845" y="975139"/>
            <a:ext cx="1772502" cy="1669775"/>
          </a:xfrm>
          <a:prstGeom prst="rect">
            <a:avLst/>
          </a:prstGeom>
          <a:noFill/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pPr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Key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Standardized at W3C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W3C Community Group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Standardized at another body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Standardization candidate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Independent standard group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Public standard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No standards body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Known IP issues</a:t>
            </a:r>
          </a:p>
          <a:p>
            <a:endParaRPr lang="en-US" sz="1050" dirty="0" smtClean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8487" y="4443413"/>
            <a:ext cx="8909812" cy="2043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pPr marL="55563" indent="-55563">
              <a:buFont typeface="Arial" pitchFamily="34" charset="0"/>
              <a:buChar char="•"/>
            </a:pP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82074" y="4538653"/>
            <a:ext cx="1093890" cy="13742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Client APIs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0649" y="4743433"/>
            <a:ext cx="980237" cy="225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JavaScript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37773" y="5020262"/>
            <a:ext cx="980237" cy="229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REST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332725" y="4538653"/>
            <a:ext cx="1132114" cy="79629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Widgets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91986" y="4743432"/>
            <a:ext cx="980237" cy="230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Embedded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391986" y="5016357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External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521600" y="4538653"/>
            <a:ext cx="1094574" cy="1361421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Analytics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75465" y="4743432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Engagement</a:t>
            </a:r>
            <a:endParaRPr lang="en-US" sz="900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2575465" y="5022358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Scoring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575465" y="5301284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Recommendations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575465" y="5580210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Trends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672935" y="4538653"/>
            <a:ext cx="1132114" cy="92434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Real-time Notifications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23570" y="4878598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Mobile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723570" y="5151770"/>
            <a:ext cx="980237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" rIns="18288" rtlCol="0">
            <a:noAutofit/>
          </a:bodyPr>
          <a:lstStyle/>
          <a:p>
            <a:r>
              <a:rPr lang="en-US" sz="900" dirty="0" smtClean="0"/>
              <a:t>Browser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961396" y="5176848"/>
            <a:ext cx="1151432" cy="129396"/>
          </a:xfrm>
          <a:prstGeom prst="rect">
            <a:avLst/>
          </a:prstGeom>
          <a:solidFill>
            <a:srgbClr val="33CC33">
              <a:alpha val="7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077316" y="4871494"/>
            <a:ext cx="1151432" cy="129396"/>
          </a:xfrm>
          <a:prstGeom prst="rect">
            <a:avLst/>
          </a:prstGeom>
          <a:solidFill>
            <a:srgbClr val="FFFF66">
              <a:alpha val="7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7057" y="4157208"/>
            <a:ext cx="1453438" cy="2616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lIns="27432" rIns="18288" rtlCol="0">
            <a:no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Technical foundations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961396" y="5630462"/>
            <a:ext cx="1151432" cy="129396"/>
          </a:xfrm>
          <a:prstGeom prst="rect">
            <a:avLst/>
          </a:prstGeom>
          <a:solidFill>
            <a:srgbClr val="33CC33">
              <a:alpha val="7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961396" y="6084076"/>
            <a:ext cx="1151432" cy="129396"/>
          </a:xfrm>
          <a:prstGeom prst="rect">
            <a:avLst/>
          </a:prstGeom>
          <a:solidFill>
            <a:srgbClr val="33CC33">
              <a:alpha val="7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932717" y="4538713"/>
            <a:ext cx="980172" cy="1156974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Content 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'structures'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Wiki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Blog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HTML+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900" dirty="0" smtClean="0">
                <a:solidFill>
                  <a:schemeClr val="tx1"/>
                </a:solidFill>
              </a:rPr>
              <a:t>Microblog</a:t>
            </a:r>
          </a:p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086078" y="5325926"/>
            <a:ext cx="1147289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6085485" y="5471210"/>
            <a:ext cx="1147289" cy="129396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937741" y="4538884"/>
            <a:ext cx="1899974" cy="1861916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Data structures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JSON </a:t>
            </a:r>
          </a:p>
          <a:p>
            <a:pPr marL="173038" lvl="1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Activity Streams</a:t>
            </a:r>
          </a:p>
          <a:p>
            <a:pPr marL="173038" lvl="1" indent="-55563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Portable Contacts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XML</a:t>
            </a:r>
          </a:p>
          <a:p>
            <a:pPr marL="169863" indent="-5873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Atom</a:t>
            </a:r>
          </a:p>
          <a:p>
            <a:pPr marL="169863" indent="-5873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XRD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RDF</a:t>
            </a:r>
          </a:p>
          <a:p>
            <a:pPr marL="176213" lvl="1" indent="-5873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FOAF</a:t>
            </a:r>
          </a:p>
          <a:p>
            <a:pPr marL="176213" lvl="1" indent="-5873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SIOC</a:t>
            </a:r>
          </a:p>
          <a:p>
            <a:pPr marL="58738" indent="-58738">
              <a:buFont typeface="Arial" pitchFamily="34" charset="0"/>
              <a:buChar char="•"/>
            </a:pPr>
            <a:r>
              <a:rPr lang="en-US" sz="1000" i="1" dirty="0" smtClean="0">
                <a:solidFill>
                  <a:schemeClr val="tx1"/>
                </a:solidFill>
              </a:rPr>
              <a:t>HTML5</a:t>
            </a:r>
          </a:p>
          <a:p>
            <a:pPr marL="55563" indent="-55563">
              <a:buFont typeface="Arial" pitchFamily="34" charset="0"/>
              <a:buChar char="•"/>
            </a:pPr>
            <a:endParaRPr lang="en-US" sz="1000" dirty="0" smtClean="0">
              <a:solidFill>
                <a:schemeClr val="tx1"/>
              </a:solidFill>
            </a:endParaRPr>
          </a:p>
          <a:p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254736" y="2061250"/>
            <a:ext cx="1708031" cy="134483"/>
          </a:xfrm>
          <a:prstGeom prst="rect">
            <a:avLst/>
          </a:prstGeom>
          <a:solidFill>
            <a:srgbClr val="FF6699">
              <a:alpha val="69804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254736" y="1889395"/>
            <a:ext cx="1708031" cy="134483"/>
          </a:xfrm>
          <a:prstGeom prst="rect">
            <a:avLst/>
          </a:prstGeom>
          <a:solidFill>
            <a:srgbClr val="CC66FF">
              <a:alpha val="69804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254736" y="1527760"/>
            <a:ext cx="1708031" cy="134483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254736" y="1707752"/>
            <a:ext cx="1708031" cy="134483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254736" y="2238783"/>
            <a:ext cx="1708031" cy="134483"/>
          </a:xfrm>
          <a:prstGeom prst="rect">
            <a:avLst/>
          </a:prstGeom>
          <a:solidFill>
            <a:srgbClr val="FFFF6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254736" y="2417931"/>
            <a:ext cx="1708031" cy="134483"/>
          </a:xfrm>
          <a:prstGeom prst="rect">
            <a:avLst/>
          </a:prstGeom>
          <a:solidFill>
            <a:srgbClr val="FF66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254736" y="1177504"/>
            <a:ext cx="1708031" cy="134483"/>
          </a:xfrm>
          <a:prstGeom prst="rect">
            <a:avLst/>
          </a:prstGeom>
          <a:solidFill>
            <a:srgbClr val="33CC3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254736" y="1352632"/>
            <a:ext cx="1708031" cy="134483"/>
          </a:xfrm>
          <a:prstGeom prst="rect">
            <a:avLst/>
          </a:prstGeom>
          <a:solidFill>
            <a:srgbClr val="33CC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Slide Number Placeholder 10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3031-FB85-4C20-B4FC-3475F7956E24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2" name="Group 82"/>
          <p:cNvGrpSpPr/>
          <p:nvPr/>
        </p:nvGrpSpPr>
        <p:grpSpPr>
          <a:xfrm>
            <a:off x="4881427" y="5397257"/>
            <a:ext cx="980237" cy="661720"/>
            <a:chOff x="4881427" y="5397257"/>
            <a:chExt cx="980237" cy="661720"/>
          </a:xfrm>
        </p:grpSpPr>
        <p:sp>
          <p:nvSpPr>
            <p:cNvPr id="72" name="Rectangle 71"/>
            <p:cNvSpPr/>
            <p:nvPr/>
          </p:nvSpPr>
          <p:spPr>
            <a:xfrm>
              <a:off x="4900256" y="5872728"/>
              <a:ext cx="931653" cy="129396"/>
            </a:xfrm>
            <a:prstGeom prst="rect">
              <a:avLst/>
            </a:prstGeom>
            <a:solidFill>
              <a:srgbClr val="FFFF6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903867" y="5581762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903867" y="5729829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881427" y="5397257"/>
              <a:ext cx="980237" cy="661720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sysDot"/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1000" dirty="0" smtClean="0"/>
                <a:t>Discovery  </a:t>
              </a:r>
              <a:endParaRPr lang="en-US" sz="900" dirty="0" smtClean="0"/>
            </a:p>
            <a:p>
              <a:pPr marL="60325" indent="-52388">
                <a:buFont typeface="Arial" pitchFamily="34" charset="0"/>
                <a:buChar char="•"/>
              </a:pPr>
              <a:r>
                <a:rPr lang="en-US" sz="900" i="1" dirty="0" smtClean="0"/>
                <a:t>Webfinger, LRDD</a:t>
              </a:r>
            </a:p>
            <a:p>
              <a:pPr marL="60325" indent="-52388">
                <a:buFont typeface="Arial" pitchFamily="34" charset="0"/>
                <a:buChar char="•"/>
              </a:pPr>
              <a:r>
                <a:rPr lang="en-US" sz="900" i="1" dirty="0" smtClean="0"/>
                <a:t>SWD</a:t>
              </a:r>
            </a:p>
            <a:p>
              <a:pPr marL="60325" indent="-52388">
                <a:buFont typeface="Arial" pitchFamily="34" charset="0"/>
                <a:buChar char="•"/>
              </a:pPr>
              <a:r>
                <a:rPr lang="en-US" sz="900" i="1" dirty="0" smtClean="0"/>
                <a:t>Open Graph</a:t>
              </a:r>
              <a:endParaRPr lang="en-US" sz="900" i="1" dirty="0"/>
            </a:p>
          </p:txBody>
        </p:sp>
      </p:grpSp>
      <p:grpSp>
        <p:nvGrpSpPr>
          <p:cNvPr id="3" name="Group 81"/>
          <p:cNvGrpSpPr/>
          <p:nvPr/>
        </p:nvGrpSpPr>
        <p:grpSpPr>
          <a:xfrm>
            <a:off x="4878097" y="4538629"/>
            <a:ext cx="980237" cy="800219"/>
            <a:chOff x="4878097" y="4538629"/>
            <a:chExt cx="980237" cy="800219"/>
          </a:xfrm>
        </p:grpSpPr>
        <p:sp>
          <p:nvSpPr>
            <p:cNvPr id="77" name="Rectangle 76"/>
            <p:cNvSpPr/>
            <p:nvPr/>
          </p:nvSpPr>
          <p:spPr>
            <a:xfrm>
              <a:off x="4896373" y="4724600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897096" y="4871858"/>
              <a:ext cx="931653" cy="129396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897818" y="5006897"/>
              <a:ext cx="931653" cy="129396"/>
            </a:xfrm>
            <a:prstGeom prst="rect">
              <a:avLst/>
            </a:prstGeom>
            <a:solidFill>
              <a:srgbClr val="33CC3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894206" y="5145463"/>
              <a:ext cx="931653" cy="129396"/>
            </a:xfrm>
            <a:prstGeom prst="rect">
              <a:avLst/>
            </a:prstGeom>
            <a:solidFill>
              <a:srgbClr val="FFFF66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78097" y="4538629"/>
              <a:ext cx="980237" cy="800219"/>
            </a:xfrm>
            <a:prstGeom prst="rect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prstDash val="sysDot"/>
            </a:ln>
          </p:spPr>
          <p:txBody>
            <a:bodyPr wrap="square" lIns="27432" rIns="18288" rtlCol="0">
              <a:spAutoFit/>
            </a:bodyPr>
            <a:lstStyle/>
            <a:p>
              <a:r>
                <a:rPr lang="en-US" sz="1000" dirty="0" smtClean="0"/>
                <a:t>Login credentials</a:t>
              </a:r>
              <a:r>
                <a:rPr lang="en-US" sz="900" dirty="0" smtClean="0"/>
                <a:t> </a:t>
              </a:r>
              <a:endParaRPr lang="en-US" sz="900" i="1" dirty="0" smtClean="0">
                <a:solidFill>
                  <a:srgbClr val="FF0000"/>
                </a:solidFill>
              </a:endParaRP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OpenID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OAuth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WebID</a:t>
              </a:r>
            </a:p>
            <a:p>
              <a:pPr marL="58738" indent="-58738">
                <a:buFont typeface="Arial" pitchFamily="34" charset="0"/>
                <a:buChar char="•"/>
              </a:pPr>
              <a:r>
                <a:rPr lang="en-US" sz="900" i="1" dirty="0" smtClean="0"/>
                <a:t>Browser ID</a:t>
              </a:r>
              <a:endParaRPr lang="en-US" sz="900" i="1" dirty="0"/>
            </a:p>
          </p:txBody>
        </p:sp>
      </p:grpSp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3326858" y="29184"/>
            <a:ext cx="5817142" cy="307777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Adding technologies, standards, and who is doing. (Not complete)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68"/>
          <p:cNvSpPr/>
          <p:nvPr/>
        </p:nvSpPr>
        <p:spPr>
          <a:xfrm>
            <a:off x="2858946" y="3707431"/>
            <a:ext cx="1979754" cy="12742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/>
          <a:lstStyle/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Threading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Sorting (by 'likes', 'most recent',...)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Hyperlinks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Variable device display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Variable security settings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Search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Biz/Mining Intelligence (??)</a:t>
            </a:r>
          </a:p>
          <a:p>
            <a:pPr marL="55563" indent="-55563">
              <a:buFont typeface="Arial" pitchFamily="34" charset="0"/>
              <a:buChar char="•"/>
            </a:pPr>
            <a:r>
              <a:rPr lang="en-US" sz="1000" dirty="0" smtClean="0">
                <a:solidFill>
                  <a:srgbClr val="FF0000"/>
                </a:solidFill>
              </a:rPr>
              <a:t>...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2860819" y="3409496"/>
            <a:ext cx="1453438" cy="26161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</a:ln>
        </p:spPr>
        <p:txBody>
          <a:bodyPr wrap="square" lIns="27432" rIns="18288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Ubiquitous attributes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54736" y="2061250"/>
            <a:ext cx="1708031" cy="134483"/>
          </a:xfrm>
          <a:prstGeom prst="rect">
            <a:avLst/>
          </a:prstGeom>
          <a:solidFill>
            <a:srgbClr val="FF6699">
              <a:alpha val="69804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54736" y="1889395"/>
            <a:ext cx="1708031" cy="134483"/>
          </a:xfrm>
          <a:prstGeom prst="rect">
            <a:avLst/>
          </a:prstGeom>
          <a:solidFill>
            <a:srgbClr val="CC66FF">
              <a:alpha val="69804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54736" y="1527760"/>
            <a:ext cx="1708031" cy="134483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54736" y="1707752"/>
            <a:ext cx="1708031" cy="134483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54736" y="2238783"/>
            <a:ext cx="1708031" cy="134483"/>
          </a:xfrm>
          <a:prstGeom prst="rect">
            <a:avLst/>
          </a:prstGeom>
          <a:solidFill>
            <a:srgbClr val="FFFF6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54736" y="2417931"/>
            <a:ext cx="1708031" cy="134483"/>
          </a:xfrm>
          <a:prstGeom prst="rect">
            <a:avLst/>
          </a:prstGeom>
          <a:solidFill>
            <a:srgbClr val="FF66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54736" y="1177504"/>
            <a:ext cx="1708031" cy="134483"/>
          </a:xfrm>
          <a:prstGeom prst="rect">
            <a:avLst/>
          </a:prstGeom>
          <a:solidFill>
            <a:srgbClr val="33CC3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54736" y="1352632"/>
            <a:ext cx="1708031" cy="134483"/>
          </a:xfrm>
          <a:prstGeom prst="rect">
            <a:avLst/>
          </a:prstGeom>
          <a:solidFill>
            <a:srgbClr val="33CC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25845" y="975139"/>
            <a:ext cx="1772502" cy="1669775"/>
          </a:xfrm>
          <a:prstGeom prst="rect">
            <a:avLst/>
          </a:prstGeom>
          <a:noFill/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" rtlCol="0" anchor="t">
            <a:noAutofit/>
          </a:bodyPr>
          <a:lstStyle/>
          <a:p>
            <a:pPr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Key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Standardized at W3C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W3C Community Group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Standardized at another body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Standardization candidate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Independent standard group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Public standard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No standards body</a:t>
            </a:r>
          </a:p>
          <a:p>
            <a:pPr marL="58738" indent="-58738">
              <a:spcAft>
                <a:spcPts val="200"/>
              </a:spcAft>
            </a:pPr>
            <a:r>
              <a:rPr lang="en-US" sz="1000" dirty="0" smtClean="0">
                <a:solidFill>
                  <a:schemeClr val="tx1"/>
                </a:solidFill>
              </a:rPr>
              <a:t>Known IP issues</a:t>
            </a:r>
          </a:p>
          <a:p>
            <a:endParaRPr lang="en-US" sz="1050" dirty="0" smtClean="0">
              <a:solidFill>
                <a:schemeClr val="tx1"/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3031-FB85-4C20-B4FC-3475F7956E2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326858" y="29184"/>
            <a:ext cx="5817142" cy="307777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Adding technologies, standards, and who is doing. (Not complete)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numero diapositiva 3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7797E5-03C2-427F-BCB2-A5A1C855C25B}" type="slidenum">
              <a:rPr/>
              <a:pPr>
                <a:defRPr/>
              </a:pPr>
              <a:t>17</a:t>
            </a:fld>
            <a:endParaRPr dirty="0"/>
          </a:p>
        </p:txBody>
      </p:sp>
      <p:grpSp>
        <p:nvGrpSpPr>
          <p:cNvPr id="2" name="Group 83"/>
          <p:cNvGrpSpPr/>
          <p:nvPr/>
        </p:nvGrpSpPr>
        <p:grpSpPr>
          <a:xfrm>
            <a:off x="214282" y="4714884"/>
            <a:ext cx="1772502" cy="1669775"/>
            <a:chOff x="7225845" y="975139"/>
            <a:chExt cx="1772502" cy="1669775"/>
          </a:xfrm>
        </p:grpSpPr>
        <p:sp>
          <p:nvSpPr>
            <p:cNvPr id="41" name="Rectangle 185"/>
            <p:cNvSpPr/>
            <p:nvPr/>
          </p:nvSpPr>
          <p:spPr>
            <a:xfrm>
              <a:off x="7254736" y="2061250"/>
              <a:ext cx="1708031" cy="134483"/>
            </a:xfrm>
            <a:prstGeom prst="rect">
              <a:avLst/>
            </a:prstGeom>
            <a:solidFill>
              <a:srgbClr val="FF6699">
                <a:alpha val="69804"/>
              </a:srgb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Rectangle 186"/>
            <p:cNvSpPr/>
            <p:nvPr/>
          </p:nvSpPr>
          <p:spPr>
            <a:xfrm>
              <a:off x="7254736" y="1889395"/>
              <a:ext cx="1708031" cy="134483"/>
            </a:xfrm>
            <a:prstGeom prst="rect">
              <a:avLst/>
            </a:prstGeom>
            <a:solidFill>
              <a:srgbClr val="CC66FF">
                <a:alpha val="69804"/>
              </a:srgb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Rectangle 187"/>
            <p:cNvSpPr/>
            <p:nvPr/>
          </p:nvSpPr>
          <p:spPr>
            <a:xfrm>
              <a:off x="7254736" y="1527760"/>
              <a:ext cx="1708031" cy="13448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Rectangle 188"/>
            <p:cNvSpPr/>
            <p:nvPr/>
          </p:nvSpPr>
          <p:spPr>
            <a:xfrm>
              <a:off x="7254736" y="1707752"/>
              <a:ext cx="1708031" cy="13448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Rectangle 189"/>
            <p:cNvSpPr/>
            <p:nvPr/>
          </p:nvSpPr>
          <p:spPr>
            <a:xfrm>
              <a:off x="7254736" y="2238783"/>
              <a:ext cx="1708031" cy="134483"/>
            </a:xfrm>
            <a:prstGeom prst="rect">
              <a:avLst/>
            </a:prstGeom>
            <a:solidFill>
              <a:srgbClr val="FFFF66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Rectangle 190"/>
            <p:cNvSpPr/>
            <p:nvPr/>
          </p:nvSpPr>
          <p:spPr>
            <a:xfrm>
              <a:off x="7254736" y="2417931"/>
              <a:ext cx="1708031" cy="134483"/>
            </a:xfrm>
            <a:prstGeom prst="rect">
              <a:avLst/>
            </a:prstGeom>
            <a:solidFill>
              <a:srgbClr val="FF66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Rectangle 191"/>
            <p:cNvSpPr/>
            <p:nvPr/>
          </p:nvSpPr>
          <p:spPr>
            <a:xfrm>
              <a:off x="7254736" y="1177504"/>
              <a:ext cx="1708031" cy="134483"/>
            </a:xfrm>
            <a:prstGeom prst="rect">
              <a:avLst/>
            </a:prstGeom>
            <a:solidFill>
              <a:srgbClr val="33CC33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Rectangle 192"/>
            <p:cNvSpPr/>
            <p:nvPr/>
          </p:nvSpPr>
          <p:spPr>
            <a:xfrm>
              <a:off x="7254736" y="1352632"/>
              <a:ext cx="1708031" cy="134483"/>
            </a:xfrm>
            <a:prstGeom prst="rect">
              <a:avLst/>
            </a:prstGeom>
            <a:solidFill>
              <a:srgbClr val="33CC3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Rectangle 193"/>
            <p:cNvSpPr/>
            <p:nvPr/>
          </p:nvSpPr>
          <p:spPr>
            <a:xfrm>
              <a:off x="7225845" y="975139"/>
              <a:ext cx="1772502" cy="1669775"/>
            </a:xfrm>
            <a:prstGeom prst="rect">
              <a:avLst/>
            </a:prstGeom>
            <a:noFill/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" rtlCol="0" anchor="t">
              <a:noAutofit/>
            </a:bodyPr>
            <a:lstStyle/>
            <a:p>
              <a:pPr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Key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Standardized at W3C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W3C Community Group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Standardized at another body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Standardization candidate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Independent standard group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Public standard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No standards body</a:t>
              </a:r>
            </a:p>
            <a:p>
              <a:pPr marL="58738" indent="-58738">
                <a:spcAft>
                  <a:spcPts val="20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Known IP issues</a:t>
              </a:r>
            </a:p>
            <a:p>
              <a:endParaRPr lang="en-US" sz="105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77827" name="Ovale 3"/>
          <p:cNvSpPr>
            <a:spLocks noChangeArrowheads="1"/>
          </p:cNvSpPr>
          <p:nvPr/>
        </p:nvSpPr>
        <p:spPr bwMode="auto">
          <a:xfrm>
            <a:off x="3048458" y="1700808"/>
            <a:ext cx="2885801" cy="56344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291" tIns="44646" rIns="89291" bIns="44646"/>
          <a:lstStyle/>
          <a:p>
            <a:pPr algn="ctr"/>
            <a:r>
              <a:rPr lang="it-IT">
                <a:solidFill>
                  <a:schemeClr val="bg1"/>
                </a:solidFill>
              </a:rPr>
              <a:t>OMA MobSocNet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77828" name="Ovale 4"/>
          <p:cNvSpPr>
            <a:spLocks noChangeArrowheads="1"/>
          </p:cNvSpPr>
          <p:nvPr/>
        </p:nvSpPr>
        <p:spPr bwMode="auto">
          <a:xfrm>
            <a:off x="4202779" y="2545979"/>
            <a:ext cx="1667351" cy="563447"/>
          </a:xfrm>
          <a:prstGeom prst="ellipse">
            <a:avLst/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291" tIns="44646" rIns="89291" bIns="44646"/>
          <a:lstStyle/>
          <a:p>
            <a:pPr algn="ctr"/>
            <a:r>
              <a:rPr lang="it-IT"/>
              <a:t>OStatus</a:t>
            </a:r>
            <a:endParaRPr lang="fr-FR"/>
          </a:p>
        </p:txBody>
      </p:sp>
      <p:sp>
        <p:nvSpPr>
          <p:cNvPr id="77829" name="Ovale 5"/>
          <p:cNvSpPr>
            <a:spLocks noChangeArrowheads="1"/>
          </p:cNvSpPr>
          <p:nvPr/>
        </p:nvSpPr>
        <p:spPr bwMode="auto">
          <a:xfrm>
            <a:off x="611560" y="2545979"/>
            <a:ext cx="1987996" cy="56344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291" tIns="44646" rIns="89291" bIns="44646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OpenSocial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7830" name="Ovale 6"/>
          <p:cNvSpPr>
            <a:spLocks noChangeArrowheads="1"/>
          </p:cNvSpPr>
          <p:nvPr/>
        </p:nvSpPr>
        <p:spPr bwMode="auto">
          <a:xfrm>
            <a:off x="2214782" y="3250289"/>
            <a:ext cx="2436898" cy="563447"/>
          </a:xfrm>
          <a:prstGeom prst="ellipse">
            <a:avLst/>
          </a:prstGeom>
          <a:solidFill>
            <a:srgbClr val="FF66FF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291" tIns="44646" rIns="89291" bIns="44646"/>
          <a:lstStyle/>
          <a:p>
            <a:pPr algn="ctr"/>
            <a:r>
              <a:rPr lang="it-IT">
                <a:solidFill>
                  <a:schemeClr val="bg1"/>
                </a:solidFill>
              </a:rPr>
              <a:t>ActivityStreams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77831" name="Ovale 7"/>
          <p:cNvSpPr>
            <a:spLocks noChangeArrowheads="1"/>
          </p:cNvSpPr>
          <p:nvPr/>
        </p:nvSpPr>
        <p:spPr bwMode="auto">
          <a:xfrm>
            <a:off x="5549486" y="3743305"/>
            <a:ext cx="1731480" cy="56344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291" tIns="44646" rIns="89291" bIns="44646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WebFinger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7832" name="Ovale 8"/>
          <p:cNvSpPr>
            <a:spLocks noChangeArrowheads="1"/>
          </p:cNvSpPr>
          <p:nvPr/>
        </p:nvSpPr>
        <p:spPr bwMode="auto">
          <a:xfrm>
            <a:off x="5934260" y="4799769"/>
            <a:ext cx="1731480" cy="56344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291" tIns="44646" rIns="89291" bIns="44646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Host-Meta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7833" name="Ovale 9"/>
          <p:cNvSpPr>
            <a:spLocks noChangeArrowheads="1"/>
          </p:cNvSpPr>
          <p:nvPr/>
        </p:nvSpPr>
        <p:spPr bwMode="auto">
          <a:xfrm>
            <a:off x="7047450" y="6067527"/>
            <a:ext cx="1124950" cy="56344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291" tIns="44646" rIns="89291" bIns="44646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XRD/S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7834" name="Ovale 10"/>
          <p:cNvSpPr>
            <a:spLocks noChangeArrowheads="1"/>
          </p:cNvSpPr>
          <p:nvPr/>
        </p:nvSpPr>
        <p:spPr bwMode="auto">
          <a:xfrm>
            <a:off x="6126646" y="2545979"/>
            <a:ext cx="1859739" cy="563447"/>
          </a:xfrm>
          <a:prstGeom prst="ellipse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291" tIns="44646" rIns="89291" bIns="44646"/>
          <a:lstStyle/>
          <a:p>
            <a:pPr algn="ctr"/>
            <a:r>
              <a:rPr lang="it-IT"/>
              <a:t>OExchange</a:t>
            </a:r>
            <a:endParaRPr lang="fr-FR"/>
          </a:p>
        </p:txBody>
      </p:sp>
      <p:sp>
        <p:nvSpPr>
          <p:cNvPr id="12" name="Ovale 11"/>
          <p:cNvSpPr/>
          <p:nvPr/>
        </p:nvSpPr>
        <p:spPr bwMode="auto">
          <a:xfrm>
            <a:off x="7152736" y="4165891"/>
            <a:ext cx="1310634" cy="56344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291" tIns="44646" rIns="89291" bIns="44646"/>
          <a:lstStyle/>
          <a:p>
            <a:pPr algn="ctr">
              <a:defRPr/>
            </a:pPr>
            <a:r>
              <a:rPr lang="it-IT" dirty="0" err="1">
                <a:solidFill>
                  <a:schemeClr val="bg1"/>
                </a:solidFill>
              </a:rPr>
              <a:t>OpenID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7836" name="Ovale 12"/>
          <p:cNvSpPr>
            <a:spLocks noChangeArrowheads="1"/>
          </p:cNvSpPr>
          <p:nvPr/>
        </p:nvSpPr>
        <p:spPr bwMode="auto">
          <a:xfrm>
            <a:off x="4138650" y="4799769"/>
            <a:ext cx="1346707" cy="563447"/>
          </a:xfrm>
          <a:prstGeom prst="ellipse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291" tIns="44646" rIns="89291" bIns="44646"/>
          <a:lstStyle/>
          <a:p>
            <a:pPr algn="ctr"/>
            <a:r>
              <a:rPr lang="it-IT" dirty="0" err="1"/>
              <a:t>Salmon</a:t>
            </a:r>
            <a:endParaRPr lang="fr-FR" dirty="0"/>
          </a:p>
        </p:txBody>
      </p:sp>
      <p:sp>
        <p:nvSpPr>
          <p:cNvPr id="77837" name="Ovale 13"/>
          <p:cNvSpPr>
            <a:spLocks noChangeArrowheads="1"/>
          </p:cNvSpPr>
          <p:nvPr/>
        </p:nvSpPr>
        <p:spPr bwMode="auto">
          <a:xfrm>
            <a:off x="4715810" y="5504079"/>
            <a:ext cx="2372769" cy="563447"/>
          </a:xfrm>
          <a:prstGeom prst="ellipse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291" tIns="44646" rIns="89291" bIns="44646"/>
          <a:lstStyle/>
          <a:p>
            <a:pPr algn="ctr"/>
            <a:r>
              <a:rPr lang="it-IT"/>
              <a:t>PubSubHubbub</a:t>
            </a:r>
            <a:endParaRPr lang="fr-FR"/>
          </a:p>
        </p:txBody>
      </p:sp>
      <p:sp>
        <p:nvSpPr>
          <p:cNvPr id="77838" name="Ovale 14"/>
          <p:cNvSpPr>
            <a:spLocks noChangeArrowheads="1"/>
          </p:cNvSpPr>
          <p:nvPr/>
        </p:nvSpPr>
        <p:spPr bwMode="auto">
          <a:xfrm>
            <a:off x="2086525" y="3954598"/>
            <a:ext cx="2757543" cy="563447"/>
          </a:xfrm>
          <a:prstGeom prst="ellipse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291" tIns="44646" rIns="89291" bIns="44646"/>
          <a:lstStyle/>
          <a:p>
            <a:pPr algn="ctr"/>
            <a:r>
              <a:rPr lang="it-IT"/>
              <a:t>Portable Contacts</a:t>
            </a:r>
            <a:endParaRPr lang="fr-FR"/>
          </a:p>
        </p:txBody>
      </p:sp>
      <p:cxnSp>
        <p:nvCxnSpPr>
          <p:cNvPr id="77839" name="Connettore 2 16"/>
          <p:cNvCxnSpPr>
            <a:cxnSpLocks noChangeShapeType="1"/>
            <a:stCxn id="77827" idx="4"/>
            <a:endCxn id="77829" idx="0"/>
          </p:cNvCxnSpPr>
          <p:nvPr/>
        </p:nvCxnSpPr>
        <p:spPr bwMode="auto">
          <a:xfrm rot="5400000">
            <a:off x="2907596" y="962217"/>
            <a:ext cx="281724" cy="288580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cxnSp>
        <p:nvCxnSpPr>
          <p:cNvPr id="77840" name="Connettore 2 18"/>
          <p:cNvCxnSpPr>
            <a:cxnSpLocks noChangeShapeType="1"/>
            <a:stCxn id="77827" idx="4"/>
            <a:endCxn id="77828" idx="0"/>
          </p:cNvCxnSpPr>
          <p:nvPr/>
        </p:nvCxnSpPr>
        <p:spPr bwMode="auto">
          <a:xfrm rot="16200000" flipH="1">
            <a:off x="4623045" y="2132569"/>
            <a:ext cx="281724" cy="54509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cxnSp>
        <p:nvCxnSpPr>
          <p:cNvPr id="77841" name="Connettore 2 20"/>
          <p:cNvCxnSpPr>
            <a:cxnSpLocks noChangeShapeType="1"/>
            <a:stCxn id="77828" idx="4"/>
            <a:endCxn id="77837" idx="0"/>
          </p:cNvCxnSpPr>
          <p:nvPr/>
        </p:nvCxnSpPr>
        <p:spPr bwMode="auto">
          <a:xfrm rot="16200000" flipH="1">
            <a:off x="4271998" y="3873882"/>
            <a:ext cx="2394652" cy="86574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cxnSp>
        <p:nvCxnSpPr>
          <p:cNvPr id="77842" name="Connettore 2 22"/>
          <p:cNvCxnSpPr>
            <a:cxnSpLocks noChangeShapeType="1"/>
            <a:stCxn id="77828" idx="4"/>
            <a:endCxn id="77836" idx="0"/>
          </p:cNvCxnSpPr>
          <p:nvPr/>
        </p:nvCxnSpPr>
        <p:spPr bwMode="auto">
          <a:xfrm rot="5400000">
            <a:off x="4079057" y="3842372"/>
            <a:ext cx="1690343" cy="22445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cxnSp>
        <p:nvCxnSpPr>
          <p:cNvPr id="77843" name="Connettore 2 24"/>
          <p:cNvCxnSpPr>
            <a:cxnSpLocks noChangeShapeType="1"/>
            <a:stCxn id="77828" idx="4"/>
            <a:endCxn id="77830" idx="7"/>
          </p:cNvCxnSpPr>
          <p:nvPr/>
        </p:nvCxnSpPr>
        <p:spPr bwMode="auto">
          <a:xfrm rot="5400000">
            <a:off x="4554194" y="2850197"/>
            <a:ext cx="223031" cy="74149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cxnSp>
        <p:nvCxnSpPr>
          <p:cNvPr id="77844" name="Connettore 2 26"/>
          <p:cNvCxnSpPr>
            <a:cxnSpLocks noChangeShapeType="1"/>
            <a:stCxn id="77829" idx="4"/>
            <a:endCxn id="77830" idx="1"/>
          </p:cNvCxnSpPr>
          <p:nvPr/>
        </p:nvCxnSpPr>
        <p:spPr bwMode="auto">
          <a:xfrm rot="16200000" flipH="1">
            <a:off x="1977013" y="2737971"/>
            <a:ext cx="223031" cy="96594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cxnSp>
        <p:nvCxnSpPr>
          <p:cNvPr id="77845" name="Connettore 2 28"/>
          <p:cNvCxnSpPr>
            <a:cxnSpLocks noChangeShapeType="1"/>
            <a:stCxn id="77829" idx="4"/>
            <a:endCxn id="77838" idx="1"/>
          </p:cNvCxnSpPr>
          <p:nvPr/>
        </p:nvCxnSpPr>
        <p:spPr bwMode="auto">
          <a:xfrm rot="16200000" flipH="1">
            <a:off x="1584110" y="3130874"/>
            <a:ext cx="927341" cy="88444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cxnSp>
        <p:nvCxnSpPr>
          <p:cNvPr id="77846" name="Connettore 2 30"/>
          <p:cNvCxnSpPr>
            <a:cxnSpLocks noChangeShapeType="1"/>
            <a:stCxn id="77828" idx="4"/>
            <a:endCxn id="77838" idx="7"/>
          </p:cNvCxnSpPr>
          <p:nvPr/>
        </p:nvCxnSpPr>
        <p:spPr bwMode="auto">
          <a:xfrm rot="5400000">
            <a:off x="4274852" y="3275165"/>
            <a:ext cx="927341" cy="59586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cxnSp>
        <p:nvCxnSpPr>
          <p:cNvPr id="77847" name="Connettore 2 32"/>
          <p:cNvCxnSpPr>
            <a:cxnSpLocks noChangeShapeType="1"/>
            <a:stCxn id="77828" idx="4"/>
            <a:endCxn id="77831" idx="0"/>
          </p:cNvCxnSpPr>
          <p:nvPr/>
        </p:nvCxnSpPr>
        <p:spPr bwMode="auto">
          <a:xfrm rot="16200000" flipH="1">
            <a:off x="5408901" y="2736980"/>
            <a:ext cx="633878" cy="137877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cxnSp>
        <p:nvCxnSpPr>
          <p:cNvPr id="77848" name="Connettore 2 34"/>
          <p:cNvCxnSpPr>
            <a:cxnSpLocks noChangeShapeType="1"/>
            <a:stCxn id="77831" idx="4"/>
            <a:endCxn id="77832" idx="0"/>
          </p:cNvCxnSpPr>
          <p:nvPr/>
        </p:nvCxnSpPr>
        <p:spPr bwMode="auto">
          <a:xfrm rot="16200000" flipH="1">
            <a:off x="6361104" y="4360874"/>
            <a:ext cx="493017" cy="384774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cxnSp>
        <p:nvCxnSpPr>
          <p:cNvPr id="77849" name="Connettore 2 36"/>
          <p:cNvCxnSpPr>
            <a:cxnSpLocks noChangeShapeType="1"/>
            <a:stCxn id="77832" idx="4"/>
            <a:endCxn id="77833" idx="0"/>
          </p:cNvCxnSpPr>
          <p:nvPr/>
        </p:nvCxnSpPr>
        <p:spPr bwMode="auto">
          <a:xfrm>
            <a:off x="6800000" y="5363216"/>
            <a:ext cx="809925" cy="70431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cxnSp>
        <p:nvCxnSpPr>
          <p:cNvPr id="77850" name="Connettore 2 38"/>
          <p:cNvCxnSpPr>
            <a:cxnSpLocks noChangeShapeType="1"/>
            <a:stCxn id="77834" idx="4"/>
            <a:endCxn id="77831" idx="0"/>
          </p:cNvCxnSpPr>
          <p:nvPr/>
        </p:nvCxnSpPr>
        <p:spPr bwMode="auto">
          <a:xfrm rot="5400000">
            <a:off x="6418931" y="3105721"/>
            <a:ext cx="633878" cy="64128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cxnSp>
        <p:nvCxnSpPr>
          <p:cNvPr id="77851" name="Connettore 2 44"/>
          <p:cNvCxnSpPr>
            <a:cxnSpLocks noChangeShapeType="1"/>
            <a:stCxn id="12" idx="4"/>
            <a:endCxn id="77833" idx="0"/>
          </p:cNvCxnSpPr>
          <p:nvPr/>
        </p:nvCxnSpPr>
        <p:spPr bwMode="auto">
          <a:xfrm flipH="1">
            <a:off x="7609925" y="4729338"/>
            <a:ext cx="198128" cy="133818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cxnSp>
        <p:nvCxnSpPr>
          <p:cNvPr id="77852" name="Connettore 2 71"/>
          <p:cNvCxnSpPr>
            <a:cxnSpLocks noChangeShapeType="1"/>
            <a:stCxn id="77827" idx="4"/>
            <a:endCxn id="77834" idx="0"/>
          </p:cNvCxnSpPr>
          <p:nvPr/>
        </p:nvCxnSpPr>
        <p:spPr bwMode="auto">
          <a:xfrm rot="16200000" flipH="1">
            <a:off x="5633075" y="1122538"/>
            <a:ext cx="281724" cy="256515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cxnSp>
        <p:nvCxnSpPr>
          <p:cNvPr id="77853" name="Forma 141"/>
          <p:cNvCxnSpPr>
            <a:cxnSpLocks noChangeShapeType="1"/>
            <a:stCxn id="77829" idx="4"/>
            <a:endCxn id="77833" idx="2"/>
          </p:cNvCxnSpPr>
          <p:nvPr/>
        </p:nvCxnSpPr>
        <p:spPr bwMode="auto">
          <a:xfrm rot="16200000" flipH="1">
            <a:off x="2706592" y="2008392"/>
            <a:ext cx="3239825" cy="5441892"/>
          </a:xfrm>
          <a:prstGeom prst="curvedConnector2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sp>
        <p:nvSpPr>
          <p:cNvPr id="50" name="Ovale 3"/>
          <p:cNvSpPr>
            <a:spLocks noChangeArrowheads="1"/>
          </p:cNvSpPr>
          <p:nvPr/>
        </p:nvSpPr>
        <p:spPr bwMode="auto">
          <a:xfrm>
            <a:off x="2676573" y="2517726"/>
            <a:ext cx="1466757" cy="56344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44646" rIns="0" bIns="44646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OMA </a:t>
            </a:r>
            <a:r>
              <a:rPr lang="it-IT" dirty="0" err="1" smtClean="0">
                <a:solidFill>
                  <a:schemeClr val="bg1"/>
                </a:solidFill>
              </a:rPr>
              <a:t>Push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51" name="Connettore 2 18"/>
          <p:cNvCxnSpPr>
            <a:cxnSpLocks noChangeShapeType="1"/>
            <a:stCxn id="77827" idx="4"/>
            <a:endCxn id="50" idx="0"/>
          </p:cNvCxnSpPr>
          <p:nvPr/>
        </p:nvCxnSpPr>
        <p:spPr bwMode="auto">
          <a:xfrm rot="5400000">
            <a:off x="3823920" y="1850287"/>
            <a:ext cx="253471" cy="108140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med" len="med"/>
            <a:tailEnd type="oval" w="med" len="med"/>
          </a:ln>
        </p:spPr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1008042" y="37709"/>
            <a:ext cx="8060110" cy="8248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latin typeface="LeagueGothic"/>
                <a:ea typeface="ヒラギノ角ゴ ProN W3" charset="0"/>
                <a:cs typeface="LeagueGothic"/>
              </a:rPr>
              <a:t>"Mobile" equilibrium of social network specifications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121591" y="1016155"/>
            <a:ext cx="2959585" cy="307777"/>
          </a:xfrm>
          <a:prstGeom prst="rect">
            <a:avLst/>
          </a:prstGeom>
          <a:noFill/>
        </p:spPr>
        <p:txBody>
          <a:bodyPr wrap="square" rIns="91440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Laurent Walter Goix contribution</a:t>
            </a:r>
          </a:p>
        </p:txBody>
      </p:sp>
      <p:cxnSp>
        <p:nvCxnSpPr>
          <p:cNvPr id="63" name="Straight Connector 62"/>
          <p:cNvCxnSpPr>
            <a:stCxn id="77827" idx="0"/>
          </p:cNvCxnSpPr>
          <p:nvPr/>
        </p:nvCxnSpPr>
        <p:spPr>
          <a:xfrm flipV="1">
            <a:off x="4491359" y="1124744"/>
            <a:ext cx="8633" cy="576064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331640" y="1124744"/>
            <a:ext cx="496855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433" y="5278998"/>
            <a:ext cx="6429375" cy="150495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606"/>
          <a:stretch>
            <a:fillRect/>
          </a:stretch>
        </p:blipFill>
        <p:spPr bwMode="auto">
          <a:xfrm>
            <a:off x="1950720" y="2784401"/>
            <a:ext cx="6409373" cy="239077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 b="4430"/>
          <a:stretch>
            <a:fillRect/>
          </a:stretch>
        </p:blipFill>
        <p:spPr bwMode="auto">
          <a:xfrm>
            <a:off x="1945958" y="1246113"/>
            <a:ext cx="6410325" cy="143827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544572" y="908720"/>
            <a:ext cx="5817142" cy="307777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Blaine Cook contribution (Not complete.)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08042" y="37709"/>
            <a:ext cx="8060110" cy="8248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latin typeface="LeagueGothic"/>
                <a:ea typeface="ヒラギノ角ゴ ProN W3" charset="0"/>
                <a:cs typeface="LeagueGothic"/>
              </a:rPr>
              <a:t>Layer view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4A46-0864-4F80-936C-A5C13A11723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b="4430"/>
          <a:stretch>
            <a:fillRect/>
          </a:stretch>
        </p:blipFill>
        <p:spPr bwMode="auto">
          <a:xfrm>
            <a:off x="1945958" y="6400120"/>
            <a:ext cx="6410325" cy="143827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 l="324" t="2995"/>
          <a:stretch>
            <a:fillRect/>
          </a:stretch>
        </p:blipFill>
        <p:spPr bwMode="auto">
          <a:xfrm>
            <a:off x="1943532" y="4667202"/>
            <a:ext cx="6418057" cy="1626198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/>
          <a:srcRect l="421" t="1700" b="1080"/>
          <a:stretch>
            <a:fillRect/>
          </a:stretch>
        </p:blipFill>
        <p:spPr bwMode="auto">
          <a:xfrm>
            <a:off x="1932157" y="1090276"/>
            <a:ext cx="6411782" cy="2528047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2"/>
          <p:cNvGrpSpPr/>
          <p:nvPr/>
        </p:nvGrpSpPr>
        <p:grpSpPr>
          <a:xfrm>
            <a:off x="1946670" y="3699434"/>
            <a:ext cx="6411782" cy="887506"/>
            <a:chOff x="1946670" y="3699434"/>
            <a:chExt cx="6411782" cy="887506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 l="421" t="4480" b="5928"/>
            <a:stretch>
              <a:fillRect/>
            </a:stretch>
          </p:blipFill>
          <p:spPr bwMode="auto">
            <a:xfrm>
              <a:off x="1946670" y="3699434"/>
              <a:ext cx="6411782" cy="887506"/>
            </a:xfrm>
            <a:prstGeom prst="rect">
              <a:avLst/>
            </a:prstGeom>
            <a:noFill/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Rectangle 11"/>
            <p:cNvSpPr/>
            <p:nvPr/>
          </p:nvSpPr>
          <p:spPr>
            <a:xfrm rot="20745000">
              <a:off x="4760686" y="4034971"/>
              <a:ext cx="2467428" cy="246743"/>
            </a:xfrm>
            <a:prstGeom prst="rect">
              <a:avLst/>
            </a:prstGeom>
            <a:noFill/>
            <a:ln>
              <a:solidFill>
                <a:srgbClr val="66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(lots here; not finished)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08042" y="37709"/>
            <a:ext cx="8060110" cy="8248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latin typeface="LeagueGothic"/>
                <a:ea typeface="ヒラギノ角ゴ ProN W3" charset="0"/>
                <a:cs typeface="LeagueGothic"/>
              </a:rPr>
              <a:t>Layer view, continued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4A46-0864-4F80-936C-A5C13A11723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What we’ve done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244045" y="2636912"/>
            <a:ext cx="6360403" cy="255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Tried to identify specific standards opportunities</a:t>
            </a:r>
          </a:p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Decided we first needed to create an architecture block diagram to show relationships</a:t>
            </a:r>
          </a:p>
          <a:p>
            <a:pPr marL="801687" lvl="1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Made some progress</a:t>
            </a:r>
          </a:p>
          <a:p>
            <a:pPr marL="344487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Liaison calls with Open Social</a:t>
            </a:r>
          </a:p>
          <a:p>
            <a:pPr marL="344487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Initial ideas on next steps</a:t>
            </a:r>
            <a:endParaRPr lang="en-US" sz="2000" dirty="0">
              <a:solidFill>
                <a:srgbClr val="000000"/>
              </a:solidFill>
              <a:latin typeface="League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891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8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5308" y="655470"/>
            <a:ext cx="3904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Social headlights task force:</a:t>
            </a:r>
          </a:p>
          <a:p>
            <a:endParaRPr lang="en-US" sz="3600" dirty="0">
              <a:solidFill>
                <a:schemeClr val="bg1"/>
              </a:solidFill>
              <a:latin typeface="LeagueGothic"/>
              <a:cs typeface="LeagueGothic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DIAGRAMS, SCENARIOS, 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5308" y="4950623"/>
            <a:ext cx="3270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4480"/>
                </a:solidFill>
                <a:latin typeface="LeagueGothic"/>
                <a:cs typeface="LeagueGothic"/>
              </a:rPr>
              <a:t>Ann Bassetti</a:t>
            </a:r>
          </a:p>
          <a:p>
            <a:r>
              <a:rPr lang="en-US" sz="1600" i="1" dirty="0" smtClean="0">
                <a:solidFill>
                  <a:srgbClr val="004480"/>
                </a:solidFill>
                <a:latin typeface="Georgia"/>
                <a:cs typeface="Georgia"/>
              </a:rPr>
              <a:t>14  May 2012</a:t>
            </a:r>
            <a:endParaRPr lang="en-US" sz="1600" i="1" dirty="0">
              <a:solidFill>
                <a:srgbClr val="004480"/>
              </a:solidFill>
              <a:latin typeface="Georgia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5371" y="174171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Additional perspectives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29532" y="2374530"/>
            <a:ext cx="6653212" cy="443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Having described the social web components by categories, making sure everything is there…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Human interaction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About the human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Ubiquitous attributes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Technical foundations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We may want to organize items in a different way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to identify relationships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to identify the Basis Set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to identify essential tests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dirty="0" smtClean="0"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7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8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5308" y="655470"/>
            <a:ext cx="3904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Social headlights task force:</a:t>
            </a:r>
          </a:p>
          <a:p>
            <a:endParaRPr lang="en-US" sz="3600" dirty="0">
              <a:solidFill>
                <a:schemeClr val="bg1"/>
              </a:solidFill>
              <a:latin typeface="LeagueGothic"/>
              <a:cs typeface="LeagueGothic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DIAGRAMS, SCENARIOS, 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5308" y="4950623"/>
            <a:ext cx="3270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4480"/>
                </a:solidFill>
                <a:latin typeface="LeagueGothic"/>
                <a:cs typeface="LeagueGothic"/>
              </a:rPr>
              <a:t>Ann Bassetti</a:t>
            </a:r>
          </a:p>
          <a:p>
            <a:r>
              <a:rPr lang="en-US" sz="1600" i="1" dirty="0" smtClean="0">
                <a:solidFill>
                  <a:srgbClr val="004480"/>
                </a:solidFill>
                <a:latin typeface="Georgia"/>
                <a:cs typeface="Georgia"/>
              </a:rPr>
              <a:t>14  May 2012</a:t>
            </a:r>
            <a:endParaRPr lang="en-US" sz="1600" i="1" dirty="0">
              <a:solidFill>
                <a:srgbClr val="004480"/>
              </a:solidFill>
              <a:latin typeface="Georgia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5371" y="174171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Scenarios &amp; Narratives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29532" y="2374530"/>
            <a:ext cx="6653212" cy="443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Scenarios are the activities that drive the diagram.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What is the canonical set of social networking scenarios?  Examples:</a:t>
            </a:r>
          </a:p>
          <a:p>
            <a:pPr marL="471488" lvl="1" indent="-223838">
              <a:spcAft>
                <a:spcPts val="6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Update personal information</a:t>
            </a:r>
          </a:p>
          <a:p>
            <a:pPr marL="471488" lvl="1" indent="-223838">
              <a:spcAft>
                <a:spcPts val="6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Explore a social graph</a:t>
            </a:r>
          </a:p>
          <a:p>
            <a:pPr marL="471488" lvl="1" indent="-223838">
              <a:spcAft>
                <a:spcPts val="6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Share information</a:t>
            </a:r>
          </a:p>
          <a:p>
            <a:pPr marL="471488" lvl="1" indent="-223838">
              <a:spcAft>
                <a:spcPts val="6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Provide a reaction</a:t>
            </a:r>
          </a:p>
          <a:p>
            <a:pPr marL="471488" lvl="1" indent="-223838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...</a:t>
            </a:r>
          </a:p>
          <a:p>
            <a:pPr marL="14288" indent="-223838">
              <a:spcAft>
                <a:spcPts val="6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Can we write narratives to describe each scenario? </a:t>
            </a:r>
          </a:p>
          <a:p>
            <a:pPr marL="471488" lvl="1" indent="-223838">
              <a:spcAft>
                <a:spcPts val="6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Samples:  </a:t>
            </a:r>
            <a:r>
              <a:rPr lang="en-US" dirty="0" smtClean="0">
                <a:latin typeface="LeagueGothic"/>
                <a:ea typeface="ヒラギノ角ゴ ProN W3" charset="0"/>
                <a:cs typeface="LeagueGothic"/>
                <a:hlinkClick r:id="rId4"/>
              </a:rPr>
              <a:t>http://www.w3.org/wiki/SocialWebHeadlightsTaskForce</a:t>
            </a: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 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1600" dirty="0" smtClean="0"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7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8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5308" y="655470"/>
            <a:ext cx="3904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Social headlights task force:</a:t>
            </a:r>
          </a:p>
          <a:p>
            <a:endParaRPr lang="en-US" sz="3600" dirty="0">
              <a:solidFill>
                <a:schemeClr val="bg1"/>
              </a:solidFill>
              <a:latin typeface="LeagueGothic"/>
              <a:cs typeface="LeagueGothic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DIAGRAMS, SCENARIOS, 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5308" y="4950623"/>
            <a:ext cx="3270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4480"/>
                </a:solidFill>
                <a:latin typeface="LeagueGothic"/>
                <a:cs typeface="LeagueGothic"/>
              </a:rPr>
              <a:t>Ann Bassetti</a:t>
            </a:r>
          </a:p>
          <a:p>
            <a:r>
              <a:rPr lang="en-US" sz="1600" i="1" dirty="0" smtClean="0">
                <a:solidFill>
                  <a:srgbClr val="004480"/>
                </a:solidFill>
                <a:latin typeface="Georgia"/>
                <a:cs typeface="Georgia"/>
              </a:rPr>
              <a:t>14  May 2012</a:t>
            </a:r>
            <a:endParaRPr lang="en-US" sz="1600" i="1" dirty="0">
              <a:solidFill>
                <a:srgbClr val="004480"/>
              </a:solidFill>
              <a:latin typeface="Georgia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5371" y="174171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Basis </a:t>
            </a: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set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29532" y="2204864"/>
            <a:ext cx="6662948" cy="443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3175" indent="-3175"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"Basis Set" = the irreducible list of 5-10 components that are the top-level description of the block diagram</a:t>
            </a:r>
          </a:p>
          <a:p>
            <a:pPr marL="688975" lvl="1" indent="-231775"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i="1" dirty="0" smtClean="0">
                <a:latin typeface="LeagueGothic"/>
                <a:ea typeface="ヒラギノ角ゴ ProN W3" charset="0"/>
                <a:cs typeface="LeagueGothic"/>
              </a:rPr>
              <a:t>Example:  in the OSI model, the basis set is 7 </a:t>
            </a:r>
            <a:r>
              <a:rPr lang="en-US" i="1" dirty="0" smtClean="0">
                <a:latin typeface="LeagueGothic"/>
                <a:ea typeface="ヒラギノ角ゴ ProN W3" charset="0"/>
                <a:cs typeface="LeagueGothic"/>
              </a:rPr>
              <a:t>layers</a:t>
            </a:r>
            <a:endParaRPr lang="en-US" i="1" dirty="0" smtClean="0">
              <a:latin typeface="LeagueGothic"/>
              <a:ea typeface="ヒラギノ角ゴ ProN W3" charset="0"/>
              <a:cs typeface="LeagueGothic"/>
            </a:endParaRPr>
          </a:p>
          <a:p>
            <a:pPr marL="3175" indent="-31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</a:rPr>
              <a:t>	Initial proposed social networking basis set: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</a:rPr>
              <a:t>Identity </a:t>
            </a:r>
            <a:r>
              <a:rPr lang="en-US" dirty="0" smtClean="0">
                <a:latin typeface="LeagueGothic"/>
              </a:rPr>
              <a:t>and addressing (includes </a:t>
            </a:r>
            <a:r>
              <a:rPr lang="en-US" dirty="0" smtClean="0">
                <a:latin typeface="LeagueGothic"/>
              </a:rPr>
              <a:t>profile)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</a:rPr>
              <a:t>Data </a:t>
            </a:r>
            <a:r>
              <a:rPr lang="en-US" dirty="0" smtClean="0">
                <a:latin typeface="LeagueGothic"/>
              </a:rPr>
              <a:t>(text, documents, etc</a:t>
            </a:r>
            <a:r>
              <a:rPr lang="en-US" dirty="0" smtClean="0">
                <a:latin typeface="LeagueGothic"/>
              </a:rPr>
              <a:t>.)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</a:rPr>
              <a:t>Sharing infrastructure </a:t>
            </a:r>
            <a:r>
              <a:rPr lang="en-US" dirty="0" smtClean="0">
                <a:latin typeface="LeagueGothic"/>
              </a:rPr>
              <a:t>(events, location, </a:t>
            </a:r>
            <a:r>
              <a:rPr lang="en-US" dirty="0" smtClean="0">
                <a:latin typeface="LeagueGothic"/>
              </a:rPr>
              <a:t>status)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</a:rPr>
              <a:t>Linking </a:t>
            </a:r>
            <a:r>
              <a:rPr lang="en-US" dirty="0" smtClean="0">
                <a:latin typeface="LeagueGothic"/>
              </a:rPr>
              <a:t>to more information (posting, hyperlinks, </a:t>
            </a:r>
            <a:r>
              <a:rPr lang="en-US" dirty="0" smtClean="0">
                <a:latin typeface="LeagueGothic"/>
              </a:rPr>
              <a:t>search)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</a:rPr>
              <a:t>Group </a:t>
            </a:r>
            <a:r>
              <a:rPr lang="en-US" dirty="0" smtClean="0">
                <a:latin typeface="LeagueGothic"/>
              </a:rPr>
              <a:t>dynamics (create groups, membership lists, social </a:t>
            </a:r>
            <a:r>
              <a:rPr lang="en-US" dirty="0" smtClean="0">
                <a:latin typeface="LeagueGothic"/>
              </a:rPr>
              <a:t>graph)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</a:rPr>
              <a:t>Transport </a:t>
            </a:r>
            <a:r>
              <a:rPr lang="en-US" dirty="0" smtClean="0">
                <a:latin typeface="LeagueGothic"/>
              </a:rPr>
              <a:t>/ </a:t>
            </a:r>
            <a:r>
              <a:rPr lang="en-US" dirty="0" smtClean="0">
                <a:latin typeface="LeagueGothic"/>
              </a:rPr>
              <a:t>messaging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</a:rPr>
              <a:t>"Feeds</a:t>
            </a:r>
            <a:r>
              <a:rPr lang="en-US" dirty="0" smtClean="0">
                <a:latin typeface="LeagueGothic"/>
              </a:rPr>
              <a:t>" </a:t>
            </a:r>
            <a:r>
              <a:rPr lang="en-US" dirty="0" smtClean="0">
                <a:latin typeface="LeagueGothic"/>
              </a:rPr>
              <a:t>management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</a:rPr>
              <a:t>Reactions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>
              <a:latin typeface="LeagueGothic"/>
              <a:ea typeface="ヒラギノ角ゴ ProN W3" charset="0"/>
              <a:cs typeface="LeagueGothic"/>
            </a:endParaRPr>
          </a:p>
          <a:p>
            <a:pPr marL="688975" lvl="1" indent="-231775"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2000" dirty="0" smtClean="0">
              <a:latin typeface="LeagueGothic"/>
              <a:ea typeface="ヒラギノ角ゴ ProN W3" charset="0"/>
              <a:cs typeface="LeagueGothic"/>
            </a:endParaRP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1600" dirty="0" smtClean="0"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7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8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5308" y="655470"/>
            <a:ext cx="3904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Social headlights task force:</a:t>
            </a:r>
          </a:p>
          <a:p>
            <a:endParaRPr lang="en-US" sz="3600" dirty="0">
              <a:solidFill>
                <a:schemeClr val="bg1"/>
              </a:solidFill>
              <a:latin typeface="LeagueGothic"/>
              <a:cs typeface="LeagueGothic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DIAGRAMS, SCENARIOS, 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5308" y="4950623"/>
            <a:ext cx="3270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4480"/>
                </a:solidFill>
                <a:latin typeface="LeagueGothic"/>
                <a:cs typeface="LeagueGothic"/>
              </a:rPr>
              <a:t>Ann Bassetti</a:t>
            </a:r>
          </a:p>
          <a:p>
            <a:r>
              <a:rPr lang="en-US" sz="1600" i="1" dirty="0" smtClean="0">
                <a:solidFill>
                  <a:srgbClr val="004480"/>
                </a:solidFill>
                <a:latin typeface="Georgia"/>
                <a:cs typeface="Georgia"/>
              </a:rPr>
              <a:t>14  May 2012</a:t>
            </a:r>
            <a:endParaRPr lang="en-US" sz="1600" i="1" dirty="0">
              <a:solidFill>
                <a:srgbClr val="004480"/>
              </a:solidFill>
              <a:latin typeface="Georgia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5371" y="174171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Tests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29532" y="2374530"/>
            <a:ext cx="6653212" cy="443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231775" indent="-231775"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How </a:t>
            </a: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to test if we have the correct Basis Set: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If</a:t>
            </a: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, every time we describe a </a:t>
            </a: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scenario: </a:t>
            </a:r>
          </a:p>
          <a:p>
            <a:pPr marL="688975" lvl="1" indent="-231775">
              <a:spcAft>
                <a:spcPts val="1200"/>
              </a:spcAft>
              <a:buFont typeface="Courier New" pitchFamily="49" charset="0"/>
              <a:buChar char="o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it </a:t>
            </a: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uses the basis </a:t>
            </a: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set; and</a:t>
            </a:r>
          </a:p>
          <a:p>
            <a:pPr marL="688975" lvl="1" indent="-231775">
              <a:spcAft>
                <a:spcPts val="1200"/>
              </a:spcAft>
              <a:buFont typeface="Courier New" pitchFamily="49" charset="0"/>
              <a:buChar char="o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these technology categories are used in roughly the same way each time</a:t>
            </a:r>
            <a:endParaRPr lang="en-US" sz="2000" dirty="0" smtClean="0">
              <a:latin typeface="LeagueGothic"/>
              <a:ea typeface="ヒラギノ角ゴ ProN W3" charset="0"/>
              <a:cs typeface="LeagueGothic"/>
            </a:endParaRP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... then </a:t>
            </a: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we have correctly described the underlying technology.	</a:t>
            </a:r>
          </a:p>
          <a:p>
            <a:pPr marL="688975" lvl="1" indent="-231775"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	</a:t>
            </a:r>
            <a:r>
              <a:rPr lang="en-US" i="1" dirty="0" smtClean="0">
                <a:latin typeface="LeagueGothic"/>
                <a:ea typeface="ヒラギノ角ゴ ProN W3" charset="0"/>
                <a:cs typeface="LeagueGothic"/>
              </a:rPr>
              <a:t>Example:  With data communications, every time a message is sent, it goes through the 7 layers in approximately the same </a:t>
            </a:r>
            <a:r>
              <a:rPr lang="en-US" i="1" dirty="0" smtClean="0">
                <a:latin typeface="LeagueGothic"/>
                <a:ea typeface="ヒラギノ角ゴ ProN W3" charset="0"/>
                <a:cs typeface="LeagueGothic"/>
              </a:rPr>
              <a:t>way</a:t>
            </a:r>
            <a:endParaRPr lang="en-US" sz="2000" i="1" dirty="0" smtClean="0"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7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8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5308" y="655470"/>
            <a:ext cx="3904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Social headlights task force:</a:t>
            </a:r>
          </a:p>
          <a:p>
            <a:endParaRPr lang="en-US" sz="3600" dirty="0">
              <a:solidFill>
                <a:schemeClr val="bg1"/>
              </a:solidFill>
              <a:latin typeface="LeagueGothic"/>
              <a:cs typeface="LeagueGothic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DIAGRAMS, SCENARIOS, 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5308" y="4950623"/>
            <a:ext cx="3270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4480"/>
                </a:solidFill>
                <a:latin typeface="LeagueGothic"/>
                <a:cs typeface="LeagueGothic"/>
              </a:rPr>
              <a:t>Ann Bassetti</a:t>
            </a:r>
          </a:p>
          <a:p>
            <a:r>
              <a:rPr lang="en-US" sz="1600" i="1" dirty="0" smtClean="0">
                <a:solidFill>
                  <a:srgbClr val="004480"/>
                </a:solidFill>
                <a:latin typeface="Georgia"/>
                <a:cs typeface="Georgia"/>
              </a:rPr>
              <a:t>14  May 2012</a:t>
            </a:r>
            <a:endParaRPr lang="en-US" sz="1600" i="1" dirty="0">
              <a:solidFill>
                <a:srgbClr val="004480"/>
              </a:solidFill>
              <a:latin typeface="Georgia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5371" y="174171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Current work summary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29532" y="2374530"/>
            <a:ext cx="6653212" cy="443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3175" indent="-3175"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Multiple efforts on how to represent a complicated subject area, including:</a:t>
            </a:r>
          </a:p>
          <a:p>
            <a:pPr marL="688975" lvl="1" indent="-231775">
              <a:spcAft>
                <a:spcPts val="1200"/>
              </a:spcAft>
              <a:buFont typeface="Courier New" pitchFamily="49" charset="0"/>
              <a:buChar char="o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Component parts</a:t>
            </a:r>
          </a:p>
          <a:p>
            <a:pPr marL="688975" lvl="1" indent="-231775">
              <a:spcAft>
                <a:spcPts val="1200"/>
              </a:spcAft>
              <a:buFont typeface="Courier New" pitchFamily="49" charset="0"/>
              <a:buChar char="o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Relationships</a:t>
            </a:r>
          </a:p>
          <a:p>
            <a:pPr marL="688975" lvl="1" indent="-231775">
              <a:spcAft>
                <a:spcPts val="1200"/>
              </a:spcAft>
              <a:buFont typeface="Courier New" pitchFamily="49" charset="0"/>
              <a:buChar char="o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Scenarios</a:t>
            </a:r>
          </a:p>
          <a:p>
            <a:pPr marL="688975" lvl="1" indent="-231775">
              <a:spcAft>
                <a:spcPts val="1200"/>
              </a:spcAft>
              <a:buFont typeface="Courier New" pitchFamily="49" charset="0"/>
              <a:buChar char="o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Tests</a:t>
            </a:r>
          </a:p>
          <a:p>
            <a:pPr marL="688975" lvl="1" indent="-231775">
              <a:spcAft>
                <a:spcPts val="1200"/>
              </a:spcAft>
              <a:buFont typeface="Courier New" pitchFamily="49" charset="0"/>
              <a:buChar char="o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Standards to-date</a:t>
            </a:r>
          </a:p>
          <a:p>
            <a:pPr marL="688975" lvl="1" indent="-231775">
              <a:spcAft>
                <a:spcPts val="1200"/>
              </a:spcAft>
              <a:buFont typeface="Courier New" pitchFamily="49" charset="0"/>
              <a:buChar char="o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Who's doing what</a:t>
            </a:r>
          </a:p>
          <a:p>
            <a:pPr marL="3175" indent="-3175"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... </a:t>
            </a: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toward answering "what, if anything, would best </a:t>
            </a:r>
            <a:br>
              <a:rPr lang="en-US" sz="2000" dirty="0" smtClean="0">
                <a:latin typeface="LeagueGothic"/>
                <a:ea typeface="ヒラギノ角ゴ ProN W3" charset="0"/>
                <a:cs typeface="LeagueGothic"/>
              </a:rPr>
            </a:b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role of W3C?"</a:t>
            </a:r>
            <a:endParaRPr lang="en-US" sz="2000" dirty="0" smtClean="0">
              <a:latin typeface="LeagueGothic"/>
              <a:ea typeface="ヒラギノ角ゴ ProN W3" charset="0"/>
              <a:cs typeface="LeagueGothic"/>
            </a:endParaRP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2000" dirty="0" smtClean="0"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7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67744" y="692696"/>
            <a:ext cx="665241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Jeff Jaffe:</a:t>
            </a: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/>
            </a:r>
            <a:b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</a:b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 </a:t>
            </a:r>
          </a:p>
          <a:p>
            <a:pPr marL="228600" indent="-228600">
              <a:buFont typeface="Arial" pitchFamily="34" charset="0"/>
              <a:buChar char="•"/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Standardization possibilities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39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Standardization possibilities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244045" y="2731770"/>
            <a:ext cx="6360403" cy="363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Within the social space there are many potential areas for standardization</a:t>
            </a:r>
          </a:p>
          <a:p>
            <a:pPr marL="801687" lvl="1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The block diagram helps clarify</a:t>
            </a:r>
          </a:p>
          <a:p>
            <a:pPr marL="801687" lvl="1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Some are already underway elsewhere </a:t>
            </a:r>
          </a:p>
          <a:p>
            <a:pPr marL="801687" lvl="1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Some have not started and could be opportunities for W3C</a:t>
            </a:r>
          </a:p>
          <a:p>
            <a:pPr marL="344487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But we also ask whether there are unique opportunities for W3C</a:t>
            </a:r>
          </a:p>
          <a:p>
            <a:pPr marL="801687" lvl="1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Here’s one!</a:t>
            </a:r>
            <a:endParaRPr lang="en-US" sz="2000" dirty="0"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882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9143999" cy="7101408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44045" y="776500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Developers want common APIs to get at social data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123728" y="2276872"/>
            <a:ext cx="6360403" cy="470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marL="344487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Sites who want to be part of a standardized social web can share social data </a:t>
            </a: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in "near real-time" </a:t>
            </a: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via server-to-server federation </a:t>
            </a: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--- but </a:t>
            </a: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many </a:t>
            </a: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do </a:t>
            </a: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not.</a:t>
            </a:r>
            <a:endParaRPr lang="en-US" sz="2000" dirty="0" smtClean="0">
              <a:solidFill>
                <a:srgbClr val="000000"/>
              </a:solidFill>
              <a:latin typeface="Gill Sans" charset="0"/>
            </a:endParaRPr>
          </a:p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Today</a:t>
            </a: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, several sites use </a:t>
            </a:r>
            <a:r>
              <a:rPr lang="en-US" sz="2000" dirty="0" err="1" smtClean="0">
                <a:solidFill>
                  <a:srgbClr val="000000"/>
                </a:solidFill>
                <a:latin typeface="Gill Sans" charset="0"/>
              </a:rPr>
              <a:t>OpenSocial</a:t>
            </a:r>
            <a:endParaRPr lang="en-US" sz="2000" dirty="0" smtClean="0">
              <a:solidFill>
                <a:srgbClr val="000000"/>
              </a:solidFill>
              <a:latin typeface="Gill Sans" charset="0"/>
            </a:endParaRPr>
          </a:p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Other, significant sites open their APIs to developers, but do not use any standard</a:t>
            </a:r>
          </a:p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Developers are forced to customize applications to individual sites</a:t>
            </a:r>
          </a:p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But every social site sits on top of a browser</a:t>
            </a:r>
          </a:p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Browsers can get access to social data and provide a standard social view (APIs) to developers</a:t>
            </a:r>
          </a:p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000" dirty="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956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How would this work?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172037" y="2204864"/>
            <a:ext cx="6360403" cy="439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marL="344487" indent="-342900" hangingPunct="1">
              <a:lnSpc>
                <a:spcPct val="100000"/>
              </a:lnSpc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For example, users could download their profile data into their browser</a:t>
            </a:r>
          </a:p>
          <a:p>
            <a:pPr marL="801687" lvl="1" indent="-342900"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Don’t they want to own their profile data?</a:t>
            </a:r>
          </a:p>
          <a:p>
            <a:pPr marL="344487" indent="-342900"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A standard browser API could make this available uniformly across applications</a:t>
            </a:r>
          </a:p>
          <a:p>
            <a:pPr marL="801687" lvl="1" indent="-342900"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Contact information</a:t>
            </a:r>
          </a:p>
          <a:p>
            <a:pPr marL="801687" lvl="1" indent="-342900"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APIs to manage this information</a:t>
            </a:r>
          </a:p>
          <a:p>
            <a:pPr marL="801687" lvl="1" indent="-342900"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Protocols to socialize this with other sites</a:t>
            </a:r>
          </a:p>
          <a:p>
            <a:pPr marL="801687" lvl="1" indent="-342900"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Data formats</a:t>
            </a:r>
          </a:p>
          <a:p>
            <a:pPr marL="801687" lvl="1" indent="-342900"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Candidate specs exist as starting points</a:t>
            </a:r>
          </a:p>
          <a:p>
            <a:pPr marL="344487" indent="-342900">
              <a:spcAft>
                <a:spcPts val="6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This could be repeated for other information in the social world</a:t>
            </a:r>
            <a:endParaRPr lang="en-US" sz="2000" dirty="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25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4A46-0864-4F80-936C-A5C13A117239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Social-Web-Landsca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96752"/>
            <a:ext cx="8758231" cy="47525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008042" y="37709"/>
            <a:ext cx="8060110" cy="8248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latin typeface="LeagueGothic"/>
                <a:ea typeface="ヒラギノ角ゴ ProN W3" charset="0"/>
                <a:cs typeface="LeagueGothic"/>
              </a:rPr>
              <a:t>Putting it all together</a:t>
            </a:r>
            <a:endParaRPr lang="en-US" sz="2400" dirty="0" smtClean="0"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30002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www.w3.org/Talks/Deck/identity/identity-hub-api.svg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Today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244045" y="2731770"/>
            <a:ext cx="6360403" cy="178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Ann </a:t>
            </a:r>
            <a:r>
              <a:rPr lang="en-US" sz="2000" dirty="0" err="1" smtClean="0">
                <a:solidFill>
                  <a:srgbClr val="000000"/>
                </a:solidFill>
                <a:latin typeface="LeagueGothic"/>
              </a:rPr>
              <a:t>Bassetti</a:t>
            </a: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: Block diagram, scenarios, narrative</a:t>
            </a:r>
          </a:p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Jeff Jaffe:  </a:t>
            </a: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Standardization possibilities</a:t>
            </a:r>
          </a:p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Steve Holbrook: Workshop </a:t>
            </a: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opportunities</a:t>
            </a:r>
            <a:endParaRPr lang="en-US" sz="2000" dirty="0" smtClean="0">
              <a:solidFill>
                <a:srgbClr val="000000"/>
              </a:solidFill>
              <a:latin typeface="LeagueGothic"/>
            </a:endParaRPr>
          </a:p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Discussion</a:t>
            </a:r>
            <a:endParaRPr lang="en-US" sz="2000" dirty="0">
              <a:solidFill>
                <a:srgbClr val="000000"/>
              </a:solidFill>
              <a:latin typeface="League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12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67744" y="692696"/>
            <a:ext cx="665241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Steve Holbrook:</a:t>
            </a:r>
            <a:b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</a:b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 </a:t>
            </a:r>
          </a:p>
          <a:p>
            <a:pPr marL="228600" indent="-228600">
              <a:buFont typeface="Arial" pitchFamily="34" charset="0"/>
              <a:buChar char="•"/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Workshop Opportunities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39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Discussion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29532" y="2374531"/>
            <a:ext cx="6653212" cy="350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Questions?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2000" i="1" dirty="0" smtClean="0">
              <a:latin typeface="LeagueGothic"/>
              <a:ea typeface="ヒラギノ角ゴ ProN W3" charset="0"/>
              <a:cs typeface="LeagueGothic"/>
            </a:endParaRP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Reactions?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2000" dirty="0" smtClean="0">
              <a:latin typeface="LeagueGothic"/>
              <a:ea typeface="ヒラギノ角ゴ ProN W3" charset="0"/>
              <a:cs typeface="LeagueGothic"/>
            </a:endParaRP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Suggestions?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2000" dirty="0" smtClean="0">
              <a:latin typeface="LeagueGothic"/>
              <a:ea typeface="ヒラギノ角ゴ ProN W3" charset="0"/>
              <a:cs typeface="LeagueGothic"/>
            </a:endParaRP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Want to help?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1600" dirty="0" smtClean="0">
              <a:latin typeface="LeagueGothic"/>
              <a:ea typeface="ヒラギノ角ゴ ProN W3" charset="0"/>
              <a:cs typeface="LeagueGothi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39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Desired output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244045" y="2564904"/>
            <a:ext cx="6360403" cy="178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marL="344487" indent="-342900" hangingPunct="1">
              <a:lnSpc>
                <a:spcPct val="10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Work plan </a:t>
            </a: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for block diagram</a:t>
            </a:r>
          </a:p>
          <a:p>
            <a:pPr marL="801687" lvl="1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With specific comments</a:t>
            </a:r>
          </a:p>
          <a:p>
            <a:pPr marL="344487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Guidance on proposed standards activities</a:t>
            </a:r>
          </a:p>
          <a:p>
            <a:pPr marL="344487" indent="-342900"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eagueGothic"/>
              </a:rPr>
              <a:t>Consensus on workshop scoping</a:t>
            </a:r>
            <a:endParaRPr lang="en-US" sz="2000" dirty="0">
              <a:solidFill>
                <a:srgbClr val="000000"/>
              </a:solidFill>
              <a:latin typeface="League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383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67744" y="1052736"/>
            <a:ext cx="6652419" cy="435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Ann Bassetti:</a:t>
            </a:r>
            <a:b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</a:br>
            <a:endParaRPr lang="en-US" sz="4000" dirty="0" smtClean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  <a:p>
            <a:pPr marL="349250" indent="-349250">
              <a:buFont typeface="Arial" pitchFamily="34" charset="0"/>
              <a:buChar char="•"/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Block diagram</a:t>
            </a:r>
          </a:p>
          <a:p>
            <a:pPr marL="349250" indent="-349250">
              <a:buFont typeface="Arial" pitchFamily="34" charset="0"/>
              <a:buChar char="•"/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Scenarios</a:t>
            </a:r>
          </a:p>
          <a:p>
            <a:pPr marL="349250" indent="-349250">
              <a:buFont typeface="Arial" pitchFamily="34" charset="0"/>
              <a:buChar char="•"/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Narratives</a:t>
            </a:r>
          </a:p>
          <a:p>
            <a:pPr marL="349250" indent="-349250">
              <a:buFont typeface="Arial" pitchFamily="34" charset="0"/>
              <a:buChar char="•"/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... 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39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8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5308" y="655470"/>
            <a:ext cx="3904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Social headlights task force:</a:t>
            </a:r>
          </a:p>
          <a:p>
            <a:endParaRPr lang="en-US" sz="3600" dirty="0">
              <a:solidFill>
                <a:schemeClr val="bg1"/>
              </a:solidFill>
              <a:latin typeface="LeagueGothic"/>
              <a:cs typeface="LeagueGothic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DIAGRAMS, SCENARIOS, 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5308" y="4950623"/>
            <a:ext cx="3270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4480"/>
                </a:solidFill>
                <a:latin typeface="LeagueGothic"/>
                <a:cs typeface="LeagueGothic"/>
              </a:rPr>
              <a:t>Ann Bassetti</a:t>
            </a:r>
          </a:p>
          <a:p>
            <a:r>
              <a:rPr lang="en-US" sz="1600" i="1" dirty="0" smtClean="0">
                <a:solidFill>
                  <a:srgbClr val="004480"/>
                </a:solidFill>
                <a:latin typeface="Georgia"/>
                <a:cs typeface="Georgia"/>
              </a:rPr>
              <a:t>14  May 2012</a:t>
            </a:r>
            <a:endParaRPr lang="en-US" sz="1600" i="1" dirty="0">
              <a:solidFill>
                <a:srgbClr val="004480"/>
              </a:solidFill>
              <a:latin typeface="Georgia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5371" y="174171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176416" y="2367274"/>
            <a:ext cx="6967584" cy="178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40" tIns="0" rIns="91440" bIns="0" anchor="t" anchorCtr="0"/>
          <a:lstStyle/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Federated Social Web XG / Community Group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Social Business Community Group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Social Headlights Task Force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i="1" dirty="0" smtClean="0">
                <a:latin typeface="LeagueGothic"/>
                <a:ea typeface="ヒラギノ角ゴ ProN W3" charset="0"/>
                <a:cs typeface="LeagueGothic"/>
              </a:rPr>
              <a:t>Particular thanks to: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09373" y="4050235"/>
            <a:ext cx="7010400" cy="292387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Lloyd Fassett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Rich Rogers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David Robinson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Alberto Manuel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Blaine Cook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err="1" smtClean="0">
                <a:latin typeface="LeagueGothic"/>
                <a:ea typeface="ヒラギノ角ゴ ProN W3" charset="0"/>
                <a:cs typeface="LeagueGothic"/>
              </a:rPr>
              <a:t>Ruinan</a:t>
            </a: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 Sun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Laurent Walter Goix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dirty="0" smtClean="0">
              <a:latin typeface="LeagueGothic"/>
              <a:ea typeface="ヒラギノ角ゴ ProN W3" charset="0"/>
              <a:cs typeface="LeagueGothic"/>
            </a:endParaRP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Virginie Galindo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Stéfane Fermigier  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Evan Prodromou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Steve Holbrook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Harry Halpin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Jeff Jaffe</a:t>
            </a:r>
          </a:p>
          <a:p>
            <a:pPr marL="231775" indent="-231775">
              <a:spcAft>
                <a:spcPts val="6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dirty="0" smtClean="0">
                <a:latin typeface="LeagueGothic"/>
                <a:ea typeface="ヒラギノ角ゴ ProN W3" charset="0"/>
                <a:cs typeface="LeagueGothic"/>
              </a:rPr>
              <a:t>... apologies to anyone overlooked!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Teams &amp; Contributors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7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8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5308" y="655470"/>
            <a:ext cx="3904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Social headlights task force:</a:t>
            </a:r>
          </a:p>
          <a:p>
            <a:endParaRPr lang="en-US" sz="3600" dirty="0">
              <a:solidFill>
                <a:schemeClr val="bg1"/>
              </a:solidFill>
              <a:latin typeface="LeagueGothic"/>
              <a:cs typeface="LeagueGothic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DIAGRAMS, SCENARIOS, 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5308" y="4950623"/>
            <a:ext cx="3270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4480"/>
                </a:solidFill>
                <a:latin typeface="LeagueGothic"/>
                <a:cs typeface="LeagueGothic"/>
              </a:rPr>
              <a:t>Ann Bassetti</a:t>
            </a:r>
          </a:p>
          <a:p>
            <a:r>
              <a:rPr lang="en-US" sz="1600" i="1" dirty="0" smtClean="0">
                <a:solidFill>
                  <a:srgbClr val="004480"/>
                </a:solidFill>
                <a:latin typeface="Georgia"/>
                <a:cs typeface="Georgia"/>
              </a:rPr>
              <a:t>14  May 2012</a:t>
            </a:r>
            <a:endParaRPr lang="en-US" sz="1600" i="1" dirty="0">
              <a:solidFill>
                <a:srgbClr val="004480"/>
              </a:solidFill>
              <a:latin typeface="Georgia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5371" y="174171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What we're asking &amp; doing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229529" y="2403558"/>
            <a:ext cx="7408681" cy="483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Seeking to determine: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Essential components of "social networking"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Relationships between parts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Characteristic scenarios and narratives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Basis set and tests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What technologies and standards exist?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Where was that work done?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Is more needed?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Should W3C play a role?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2000" dirty="0" smtClean="0"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7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8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5308" y="655470"/>
            <a:ext cx="3904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Social headlights task force:</a:t>
            </a:r>
          </a:p>
          <a:p>
            <a:endParaRPr lang="en-US" sz="3600" dirty="0">
              <a:solidFill>
                <a:schemeClr val="bg1"/>
              </a:solidFill>
              <a:latin typeface="LeagueGothic"/>
              <a:cs typeface="LeagueGothic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LeagueGothic"/>
                <a:cs typeface="LeagueGothic"/>
              </a:rPr>
              <a:t>DIAGRAMS, SCENARIOS, 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5308" y="4950623"/>
            <a:ext cx="32705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4480"/>
                </a:solidFill>
                <a:latin typeface="LeagueGothic"/>
                <a:cs typeface="LeagueGothic"/>
              </a:rPr>
              <a:t>Ann Bassetti</a:t>
            </a:r>
          </a:p>
          <a:p>
            <a:r>
              <a:rPr lang="en-US" sz="1600" i="1" dirty="0" smtClean="0">
                <a:solidFill>
                  <a:srgbClr val="004480"/>
                </a:solidFill>
                <a:latin typeface="Georgia"/>
                <a:cs typeface="Georgia"/>
              </a:rPr>
              <a:t>14  May 2012</a:t>
            </a:r>
            <a:endParaRPr lang="en-US" sz="1600" i="1" dirty="0">
              <a:solidFill>
                <a:srgbClr val="004480"/>
              </a:solidFill>
              <a:latin typeface="Georgia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5371" y="174171"/>
            <a:ext cx="957943" cy="37737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DRAFT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44045" y="1232524"/>
            <a:ext cx="6676118" cy="99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Essential components?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73074" y="2476128"/>
            <a:ext cx="6653212" cy="443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A question covering such a large area…</a:t>
            </a:r>
          </a:p>
          <a:p>
            <a:pPr marL="231775" indent="-231775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Methodology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err="1" smtClean="0">
                <a:latin typeface="LeagueGothic"/>
                <a:ea typeface="ヒラギノ角ゴ ProN W3" charset="0"/>
                <a:cs typeface="LeagueGothic"/>
              </a:rPr>
              <a:t>Criss</a:t>
            </a: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-crossing the social web principles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Listing all the components</a:t>
            </a:r>
          </a:p>
          <a:p>
            <a:pPr marL="688975" lvl="1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Classifying them</a:t>
            </a:r>
          </a:p>
          <a:p>
            <a:pPr marL="1146175" lvl="2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Into groups, by standardization body, by technology</a:t>
            </a:r>
          </a:p>
          <a:p>
            <a:pPr marL="1146175" lvl="2" indent="-231775">
              <a:spcAft>
                <a:spcPts val="1200"/>
              </a:spcAft>
              <a:buFont typeface="Arial" pitchFamily="34" charset="0"/>
              <a:buChar char="•"/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2000" dirty="0" smtClean="0">
              <a:latin typeface="LeagueGothic"/>
              <a:ea typeface="ヒラギノ角ゴ ProN W3" charset="0"/>
              <a:cs typeface="LeagueGothic"/>
            </a:endParaRPr>
          </a:p>
          <a:p>
            <a:pPr marL="231775" indent="-231775">
              <a:spcAft>
                <a:spcPts val="1200"/>
              </a:spcAft>
              <a:tabLst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000" dirty="0" smtClean="0">
                <a:latin typeface="LeagueGothic"/>
                <a:ea typeface="ヒラギノ角ゴ ProN W3" charset="0"/>
                <a:cs typeface="LeagueGothic"/>
                <a:sym typeface="Wingdings" pitchFamily="2" charset="2"/>
              </a:rPr>
              <a:t> </a:t>
            </a:r>
            <a:r>
              <a:rPr lang="en-US" sz="2000" dirty="0" smtClean="0">
                <a:latin typeface="LeagueGothic"/>
                <a:ea typeface="ヒラギノ角ゴ ProN W3" charset="0"/>
                <a:cs typeface="LeagueGothic"/>
              </a:rPr>
              <a:t>Here is the result …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7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9667" b="71111"/>
          <a:stretch>
            <a:fillRect/>
          </a:stretch>
        </p:blipFill>
        <p:spPr>
          <a:xfrm>
            <a:off x="30480" y="30480"/>
            <a:ext cx="901035" cy="960119"/>
          </a:xfrm>
          <a:prstGeom prst="rect">
            <a:avLst/>
          </a:prstGeom>
        </p:spPr>
      </p:pic>
      <p:pic>
        <p:nvPicPr>
          <p:cNvPr id="4" name="Picture 3" descr="social-we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686" y="1624745"/>
            <a:ext cx="8746671" cy="50590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892704" y="943429"/>
            <a:ext cx="4309352" cy="66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274320" bIns="0" anchor="ctr"/>
          <a:lstStyle/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Harry Halpin, Evan Prodromou  </a:t>
            </a:r>
          </a:p>
          <a:p>
            <a:pPr algn="r"/>
            <a:r>
              <a:rPr lang="en-US" sz="14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based on work in Federated Social Web group</a:t>
            </a:r>
          </a:p>
        </p:txBody>
      </p:sp>
      <p:sp>
        <p:nvSpPr>
          <p:cNvPr id="9" name="Rectangle 8"/>
          <p:cNvSpPr/>
          <p:nvPr/>
        </p:nvSpPr>
        <p:spPr>
          <a:xfrm>
            <a:off x="1008042" y="37709"/>
            <a:ext cx="8060110" cy="82484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2400" dirty="0" smtClean="0">
                <a:latin typeface="LeagueGothic"/>
                <a:ea typeface="ヒラギノ角ゴ ProN W3" charset="0"/>
                <a:cs typeface="LeagueGothic"/>
              </a:rPr>
              <a:t>What are essential components of  </a:t>
            </a:r>
            <a:br>
              <a:rPr lang="en-US" sz="2400" dirty="0" smtClean="0">
                <a:latin typeface="LeagueGothic"/>
                <a:ea typeface="ヒラギノ角ゴ ProN W3" charset="0"/>
                <a:cs typeface="LeagueGothic"/>
              </a:rPr>
            </a:br>
            <a:r>
              <a:rPr lang="en-US" sz="2400" dirty="0" smtClean="0">
                <a:latin typeface="LeagueGothic"/>
                <a:ea typeface="ヒラギノ角ゴ ProN W3" charset="0"/>
                <a:cs typeface="LeagueGothic"/>
              </a:rPr>
              <a:t>"social networking" or "social web"?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4A46-0864-4F80-936C-A5C13A11723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ac2012-slides.potx</Template>
  <TotalTime>1815</TotalTime>
  <Words>1958</Words>
  <Application>Microsoft Office PowerPoint</Application>
  <PresentationFormat>On-screen Show (4:3)</PresentationFormat>
  <Paragraphs>698</Paragraphs>
  <Slides>31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Thème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Eddy</dc:creator>
  <cp:lastModifiedBy>AXB1378</cp:lastModifiedBy>
  <cp:revision>1165</cp:revision>
  <dcterms:created xsi:type="dcterms:W3CDTF">2012-05-03T02:26:17Z</dcterms:created>
  <dcterms:modified xsi:type="dcterms:W3CDTF">2012-05-14T08:41:53Z</dcterms:modified>
</cp:coreProperties>
</file>